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Lst>
  <p:sldSz cy="5143500" cx="9144000"/>
  <p:notesSz cx="6858000" cy="9144000"/>
  <p:embeddedFontLst>
    <p:embeddedFont>
      <p:font typeface="DM Sans Medium"/>
      <p:regular r:id="rId96"/>
      <p:bold r:id="rId97"/>
      <p:italic r:id="rId98"/>
      <p:boldItalic r:id="rId99"/>
    </p:embeddedFont>
    <p:embeddedFont>
      <p:font typeface="Roboto"/>
      <p:regular r:id="rId100"/>
      <p:bold r:id="rId101"/>
      <p:italic r:id="rId102"/>
      <p:boldItalic r:id="rId103"/>
    </p:embeddedFont>
    <p:embeddedFont>
      <p:font typeface="Didact Gothic"/>
      <p:regular r:id="rId104"/>
    </p:embeddedFont>
    <p:embeddedFont>
      <p:font typeface="Helvetica Neue"/>
      <p:regular r:id="rId105"/>
      <p:bold r:id="rId106"/>
      <p:italic r:id="rId107"/>
      <p:boldItalic r:id="rId108"/>
    </p:embeddedFont>
    <p:embeddedFont>
      <p:font typeface="Helvetica Neue Light"/>
      <p:regular r:id="rId109"/>
      <p:bold r:id="rId110"/>
      <p:italic r:id="rId111"/>
      <p:boldItalic r:id="rId112"/>
    </p:embeddedFont>
    <p:embeddedFont>
      <p:font typeface="DM Sans"/>
      <p:regular r:id="rId113"/>
      <p:bold r:id="rId114"/>
      <p:italic r:id="rId115"/>
      <p:boldItalic r:id="rId1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45FC6A-6DB4-4818-96F9-3445A3A90CAD}">
  <a:tblStyle styleId="{B145FC6A-6DB4-4818-96F9-3445A3A90CAD}" styleName="Table_0">
    <a:wholeTbl>
      <a:tcTxStyle>
        <a:font>
          <a:latin typeface="Arial"/>
          <a:ea typeface="Arial"/>
          <a:cs typeface="Arial"/>
        </a:font>
        <a:srgbClr val="000000"/>
      </a:tcTxStyle>
      <a:tcStyle>
        <a:tcBdr>
          <a:left>
            <a:ln cap="flat" cmpd="sng">
              <a:solidFill>
                <a:srgbClr val="FFFFFF"/>
              </a:solidFill>
              <a:prstDash val="solid"/>
              <a:round/>
              <a:headEnd len="sm" w="sm" type="none"/>
              <a:tailEnd len="sm" w="sm" type="none"/>
            </a:ln>
          </a:left>
          <a:right>
            <a:ln cap="flat" cmpd="sng">
              <a:solidFill>
                <a:srgbClr val="FFFFFF"/>
              </a:solidFill>
              <a:prstDash val="solid"/>
              <a:round/>
              <a:headEnd len="sm" w="sm" type="none"/>
              <a:tailEnd len="sm" w="sm" type="none"/>
            </a:ln>
          </a:right>
          <a:top>
            <a:ln cap="flat" cmpd="sng">
              <a:solidFill>
                <a:srgbClr val="FFFFFF"/>
              </a:solidFill>
              <a:prstDash val="solid"/>
              <a:round/>
              <a:headEnd len="sm" w="sm" type="none"/>
              <a:tailEnd len="sm" w="sm" type="none"/>
            </a:ln>
          </a:top>
          <a:bottom>
            <a:ln cap="flat" cmpd="sng">
              <a:solidFill>
                <a:srgbClr val="FFFFFF"/>
              </a:solidFill>
              <a:prstDash val="solid"/>
              <a:round/>
              <a:headEnd len="sm" w="sm" type="none"/>
              <a:tailEnd len="sm" w="sm" type="none"/>
            </a:ln>
          </a:bottom>
          <a:insideH>
            <a:ln cap="flat" cmpd="sng">
              <a:solidFill>
                <a:srgbClr val="FFFFFF"/>
              </a:solidFill>
              <a:prstDash val="solid"/>
              <a:round/>
              <a:headEnd len="sm" w="sm" type="none"/>
              <a:tailEnd len="sm" w="sm" type="none"/>
            </a:ln>
          </a:insideH>
          <a:insideV>
            <a:ln cap="flat" cmpd="sng">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AADC181-7238-43EF-9FEE-F97023ED79BC}"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HelveticaNeue-italic.fntdata"/><Relationship Id="rId106" Type="http://schemas.openxmlformats.org/officeDocument/2006/relationships/font" Target="fonts/HelveticaNeue-bold.fntdata"/><Relationship Id="rId105" Type="http://schemas.openxmlformats.org/officeDocument/2006/relationships/font" Target="fonts/HelveticaNeue-regular.fntdata"/><Relationship Id="rId104" Type="http://schemas.openxmlformats.org/officeDocument/2006/relationships/font" Target="fonts/DidactGothic-regular.fntdata"/><Relationship Id="rId109" Type="http://schemas.openxmlformats.org/officeDocument/2006/relationships/font" Target="fonts/HelveticaNeueLight-regular.fntdata"/><Relationship Id="rId108" Type="http://schemas.openxmlformats.org/officeDocument/2006/relationships/font" Target="fonts/HelveticaNeue-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boldItalic.fntdata"/><Relationship Id="rId102" Type="http://schemas.openxmlformats.org/officeDocument/2006/relationships/font" Target="fonts/Roboto-italic.fntdata"/><Relationship Id="rId101" Type="http://schemas.openxmlformats.org/officeDocument/2006/relationships/font" Target="fonts/Roboto-bold.fntdata"/><Relationship Id="rId100" Type="http://schemas.openxmlformats.org/officeDocument/2006/relationships/font" Target="fonts/Roboto-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font" Target="fonts/DMSansMedium-bold.fntdata"/><Relationship Id="rId96" Type="http://schemas.openxmlformats.org/officeDocument/2006/relationships/font" Target="fonts/DMSansMedium-regular.fntdata"/><Relationship Id="rId11" Type="http://schemas.openxmlformats.org/officeDocument/2006/relationships/slide" Target="slides/slide5.xml"/><Relationship Id="rId99" Type="http://schemas.openxmlformats.org/officeDocument/2006/relationships/font" Target="fonts/DMSansMedium-boldItalic.fntdata"/><Relationship Id="rId10" Type="http://schemas.openxmlformats.org/officeDocument/2006/relationships/slide" Target="slides/slide4.xml"/><Relationship Id="rId98" Type="http://schemas.openxmlformats.org/officeDocument/2006/relationships/font" Target="fonts/DMSansMedium-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6" Type="http://schemas.openxmlformats.org/officeDocument/2006/relationships/font" Target="fonts/DMSans-boldItalic.fntdata"/><Relationship Id="rId115" Type="http://schemas.openxmlformats.org/officeDocument/2006/relationships/font" Target="fonts/DMSans-italic.fntdata"/><Relationship Id="rId15" Type="http://schemas.openxmlformats.org/officeDocument/2006/relationships/slide" Target="slides/slide9.xml"/><Relationship Id="rId110" Type="http://schemas.openxmlformats.org/officeDocument/2006/relationships/font" Target="fonts/HelveticaNeueLight-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DMSans-bold.fntdata"/><Relationship Id="rId18" Type="http://schemas.openxmlformats.org/officeDocument/2006/relationships/slide" Target="slides/slide12.xml"/><Relationship Id="rId113" Type="http://schemas.openxmlformats.org/officeDocument/2006/relationships/font" Target="fonts/DMSans-regular.fntdata"/><Relationship Id="rId112" Type="http://schemas.openxmlformats.org/officeDocument/2006/relationships/font" Target="fonts/HelveticaNeueLight-boldItalic.fntdata"/><Relationship Id="rId111" Type="http://schemas.openxmlformats.org/officeDocument/2006/relationships/font" Target="fonts/HelveticaNeueLight-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iro.medium.com/max/568/0*7UL6DbxnRpxIGudp.jpg"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 name="Google Shape;3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3ef15dbabf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13ef15dbabf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ef15dbabf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13ef15dbabf_1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highlight>
                  <a:srgbClr val="DEFC52"/>
                </a:highlight>
                <a:latin typeface="DM Sans"/>
                <a:ea typeface="DM Sans"/>
                <a:cs typeface="DM Sans"/>
                <a:sym typeface="DM Sans"/>
              </a:rPr>
              <a:t>Profe: Hacé el backup en vivo para que puedan visualizarlo </a:t>
            </a:r>
            <a:br>
              <a:rPr lang="es">
                <a:solidFill>
                  <a:schemeClr val="dk1"/>
                </a:solidFill>
                <a:highlight>
                  <a:srgbClr val="DEFC52"/>
                </a:highlight>
                <a:latin typeface="DM Sans"/>
                <a:ea typeface="DM Sans"/>
                <a:cs typeface="DM Sans"/>
                <a:sym typeface="DM Sans"/>
              </a:rPr>
            </a:br>
            <a:r>
              <a:rPr lang="es">
                <a:solidFill>
                  <a:schemeClr val="dk1"/>
                </a:solidFill>
                <a:latin typeface="DM Sans"/>
                <a:ea typeface="DM Sans"/>
                <a:cs typeface="DM Sans"/>
                <a:sym typeface="DM Sans"/>
              </a:rPr>
              <a:t>¿Por qué?  Porque HTML no lee SASS, lee CSS. Necesitamos compilar este archivo SASS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recomienda mostrar la consola en vivo.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3ef15dbabf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13ef15dbabf_1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9f7875290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19f7875290a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DEFC52"/>
                </a:highlight>
                <a:latin typeface="DM Sans"/>
                <a:ea typeface="DM Sans"/>
                <a:cs typeface="DM Sans"/>
                <a:sym typeface="DM Sans"/>
              </a:rPr>
              <a:t>Profe: Hacé el backup en vivo para que puedan visualizarlo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3ef15dbabf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13ef15dbabf_1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96fad3775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196fad37758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96fad3775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96fad37758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3ef15dbabf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13ef15dbabf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ef15dbabf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3ef15dbabf_1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La respuesta es SI y continúa su explicación en la siguiente diapositiva.</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3ef15dbabf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13ef15dbabf_1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La respuesta es SI y continúa su explicación en la siguiente diapositiva.</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 name="Google Shape;4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3ef15dbabf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13ef15dbabf_1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3ef15dbabf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13ef15dbabf_1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3ef15dbabf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13ef15dbabf_1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3ef15dbabf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13ef15dbabf_1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3ef15dbabf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13ef15dbabf_1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ef15dbabf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13ef15dbabf_1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96fad3775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196fad37758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3ef15dbabf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13ef15dbabf_1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3ef15dbabf_1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13ef15dbabf_1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3ef15dbabf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13ef15dbabf_1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96fad3775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196fad37758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96fad3775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196fad37758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96fad37758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196fad37758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96fad37758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196fad37758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3ef15dbabf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13ef15dbabf_1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3ef15dbabf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13ef15dbabf_1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3ef15dbabf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13ef15dbabf_1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dbc96dd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dbc96dd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Cuando el curso cuenta con FAQs corresponde esta slide de “Preguntas”</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3ef15dbabf_1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3ef15dbabf_1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3ef15dbabf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13ef15dbabf_1_4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b755c67363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1b755c67363_1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b755c6736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1b755c6736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b755c6736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1b755c67363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b755c67363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1b755c67363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b755c67363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1b755c67363_1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b755c67363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1b755c67363_1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 recomendable tomarse unos minutos para preguntar cómo les resultó la clase anterior y si quedaron dudas, por ejemplo: ¿estuvieron practicando? </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 importante incentivar a los estudiantes a que practiquen, a que, aunque se equivoquen, vuelvan a intentar.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b755c67363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1b755c67363_1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Referencia imagen: </a:t>
            </a:r>
            <a:r>
              <a:rPr lang="es" sz="1050" u="sng">
                <a:solidFill>
                  <a:srgbClr val="1A73E8"/>
                </a:solidFill>
                <a:highlight>
                  <a:srgbClr val="FFFFFF"/>
                </a:highlight>
                <a:latin typeface="Roboto"/>
                <a:ea typeface="Roboto"/>
                <a:cs typeface="Roboto"/>
                <a:sym typeface="Roboto"/>
                <a:hlinkClick r:id="rId2">
                  <a:extLst>
                    <a:ext uri="{A12FA001-AC4F-418D-AE19-62706E023703}">
                      <ahyp:hlinkClr val="tx"/>
                    </a:ext>
                  </a:extLst>
                </a:hlinkClick>
              </a:rPr>
              <a:t>https://miro.medium.com/max/568/0*7UL6DbxnRpxIGudp.jpg</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b755c67363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1b755c67363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3ef15dbab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13ef15dbab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b755c67363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1b755c67363_1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b755c67363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1b755c67363_1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b755c67363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1b755c67363_1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b755c67363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1b755c67363_1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b755c67363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1b755c67363_1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b755c67363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1b755c67363_1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For: (Para)</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@for $var from  [to|through]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//Bloque de reglas donde podrás utilizar $var mediante interpolación</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b755c67363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1b755c67363_1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b755c67363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1b755c67363_1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b755c67363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1b755c67363_1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b755c67363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1b755c67363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b755c67363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1b755c67363_1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350">
                <a:solidFill>
                  <a:schemeClr val="dk1"/>
                </a:solidFill>
                <a:highlight>
                  <a:srgbClr val="EAFF6A"/>
                </a:highlight>
                <a:latin typeface="DM Sans"/>
                <a:ea typeface="DM Sans"/>
                <a:cs typeface="DM Sans"/>
                <a:sym typeface="DM Sans"/>
              </a:rPr>
              <a:t>@each $var in</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//Bloque de reglas donde podremos utilizar $var mediante interpolación</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b755c67363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1b755c67363_1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b755c67363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1b755c67363_1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b755c67363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1b755c67363_1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b755c67363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1b755c67363_1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b755c67363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g1b755c67363_1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b755c67363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1b755c67363_1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b755c67363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1b755c67363_1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b755c67363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1b755c67363_1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b755c67363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1b755c67363_1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b755c67363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1b755c67363_1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b755c67363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1b755c67363_1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b755c67363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1b755c67363_1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b755c67363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1b755c67363_1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b755c67363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1b755c67363_1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b755c67363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1b755c67363_1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b755c67363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g1b755c67363_1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b755c67363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1b755c67363_1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b755c67363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1b755c67363_1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b755c67363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1b755c67363_1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3ef15dbab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13ef15dbabf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b755c67363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g1b755c67363_1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Momento de consolidación de aprendizajes: utilizar maps + extends + each</a:t>
            </a:r>
            <a:endParaRPr b="1">
              <a:solidFill>
                <a:schemeClr val="dk1"/>
              </a:solidFill>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b755c67363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1b755c67363_1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b755c67363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g1b755c67363_1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50">
                <a:solidFill>
                  <a:schemeClr val="dk1"/>
                </a:solidFill>
                <a:highlight>
                  <a:srgbClr val="E0FF00"/>
                </a:highlight>
                <a:latin typeface="Helvetica Neue"/>
                <a:ea typeface="Helvetica Neue"/>
                <a:cs typeface="Helvetica Neue"/>
                <a:sym typeface="Helvetica Neue"/>
              </a:rPr>
              <a:t>Para profes/tutores:</a:t>
            </a:r>
            <a:r>
              <a:rPr lang="es" sz="1250">
                <a:solidFill>
                  <a:schemeClr val="dk1"/>
                </a:solidFill>
                <a:latin typeface="Helvetica Neue"/>
                <a:ea typeface="Helvetica Neue"/>
                <a:cs typeface="Helvetica Neue"/>
                <a:sym typeface="Helvetica Neue"/>
              </a:rPr>
              <a:t> Si bien las actividades recomendadas no son obligatorias ni reciben corrección, corresponden a ejercicios que aportan a la construcción de las pre entregas y Proyecto Final. Por lo cual les sugerimos que insistan a los estudiantes con que los resuelvan, además, las dificultades con las que se encuentren serán contenido para los Afterclass</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b755c67363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b755c67363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b755c67363_1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b755c67363_1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Encuesta sobre los temas abordados en la clase.</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Presentar una encuesta cerrada por el chat de Zoom donde figuren listados todos los temas desarrollados durante este módulo (los que aparecen en la slide “Resumen de la clase de hoy”). Cada estudiante puede seleccionar uno o más temas.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Ejemplo:</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¿Qué temas de la clase de hoy te resultaron más complejos, te resultaron menos claros o te gustaría retomar para aclarar?</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Plugins en AE.</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Sistemas de partículas.</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Renderizar con y sin transparencia.</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Trabajar un proyecto para multipantalla.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Resultados:</a:t>
            </a:r>
            <a:r>
              <a:rPr lang="es">
                <a:solidFill>
                  <a:schemeClr val="dk1"/>
                </a:solidFill>
                <a:latin typeface="DM Sans"/>
                <a:ea typeface="DM Sans"/>
                <a:cs typeface="DM Sans"/>
                <a:sym typeface="DM Sans"/>
              </a:rPr>
              <a:t> Los temas que presenten mayores dificultades serán tenidos en cuenta para ser abordados en la próxima AfterClass. Registrar las respuestas.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b755c67363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1b755c67363_1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b755c67363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g1b755c67363_1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b755c67363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g1b755c67363_1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b755c67363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g1b755c67363_1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b755c67363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g1b755c67363_1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3ef15dbabf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13ef15dbabf_1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0" name="Shape 30"/>
        <p:cNvGrpSpPr/>
        <p:nvPr/>
      </p:nvGrpSpPr>
      <p:grpSpPr>
        <a:xfrm>
          <a:off x="0" y="0"/>
          <a:ext cx="0" cy="0"/>
          <a:chOff x="0" y="0"/>
          <a:chExt cx="0" cy="0"/>
        </a:xfrm>
      </p:grpSpPr>
      <p:sp>
        <p:nvSpPr>
          <p:cNvPr id="31" name="Google Shape;31;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3" name="Google Shape;33;p1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rive.google.com/file/d/1oNbDl2VKqtUjDUI4b7n5ZJIUOYwQAQBG/view"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esarrolloweb.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slide" Target="/ppt/slides/slide7.xml"/><Relationship Id="rId6" Type="http://schemas.openxmlformats.org/officeDocument/2006/relationships/slide" Target="/ppt/slides/slide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hyperlink" Target="https://sass-lang.com/documentation/at-rules" TargetMode="External"/><Relationship Id="rId5" Type="http://schemas.openxmlformats.org/officeDocument/2006/relationships/hyperlink" Target="https://programacion.ne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medium.com/@ger86/c%C3%B3mo-organizar-los-archivos-sass-de-tu-proyecto-c8b02242d95"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view.genial.ly/61a7993f3ef3cf0dac4e4b9c/interactive-content-faqs-desarrollo-web"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slide" Target="/ppt/slides/slide49.xml"/><Relationship Id="rId6" Type="http://schemas.openxmlformats.org/officeDocument/2006/relationships/slide" Target="/ppt/slides/slide6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6.pn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s://www.freepik.es/iconos-gratis/hablar-descaro_15116768.htm#query=sass&amp;position=0&amp;from_view=search" TargetMode="External"/><Relationship Id="rId4" Type="http://schemas.openxmlformats.org/officeDocument/2006/relationships/image" Target="../media/image3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2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 Id="rId3" Type="http://schemas.openxmlformats.org/officeDocument/2006/relationships/image" Target="../media/image4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6.png"/><Relationship Id="rId4" Type="http://schemas.openxmlformats.org/officeDocument/2006/relationships/image" Target="../media/image4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53.jpg"/><Relationship Id="rId4" Type="http://schemas.openxmlformats.org/officeDocument/2006/relationships/image" Target="../media/image52.jpg"/><Relationship Id="rId5" Type="http://schemas.openxmlformats.org/officeDocument/2006/relationships/image" Target="../media/image51.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 Id="rId3" Type="http://schemas.openxmlformats.org/officeDocument/2006/relationships/image" Target="../media/image4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14"/>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4"/>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42" name="Google Shape;42;p14"/>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43" name="Google Shape;43;p14"/>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SASS ¿por qué es útil?</a:t>
            </a:r>
            <a:endParaRPr b="1" i="0" sz="4000" u="none" cap="none" strike="noStrike">
              <a:solidFill>
                <a:schemeClr val="dk1"/>
              </a:solidFill>
              <a:latin typeface="DM Sans"/>
              <a:ea typeface="DM Sans"/>
              <a:cs typeface="DM Sans"/>
              <a:sym typeface="DM Sans"/>
            </a:endParaRPr>
          </a:p>
        </p:txBody>
      </p:sp>
      <p:sp>
        <p:nvSpPr>
          <p:cNvPr id="140" name="Google Shape;140;p23"/>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Normalmente, crear una hoja de estilos es relativamente sencillo. Lo malo es cuando el proyecto va creciendo en tamaño: su CSS puede terminar siendo muy extenso.</a:t>
            </a:r>
            <a:endParaRPr b="0" i="0" sz="1350" u="none" cap="none" strike="noStrike">
              <a:solidFill>
                <a:srgbClr val="000000"/>
              </a:solidFill>
              <a:latin typeface="DM Sans"/>
              <a:ea typeface="DM Sans"/>
              <a:cs typeface="DM Sans"/>
              <a:sym typeface="DM Sans"/>
            </a:endParaRPr>
          </a:p>
        </p:txBody>
      </p:sp>
      <p:sp>
        <p:nvSpPr>
          <p:cNvPr id="141" name="Google Shape;141;p23"/>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highlight>
                  <a:schemeClr val="accent6"/>
                </a:highlight>
                <a:latin typeface="DM Sans"/>
                <a:ea typeface="DM Sans"/>
                <a:cs typeface="DM Sans"/>
                <a:sym typeface="DM Sans"/>
              </a:rPr>
              <a:t>SASS permite una sintaxis más simple y elegante</a:t>
            </a:r>
            <a:r>
              <a:rPr lang="es" sz="1350">
                <a:latin typeface="DM Sans"/>
                <a:ea typeface="DM Sans"/>
                <a:cs typeface="DM Sans"/>
                <a:sym typeface="DM Sans"/>
              </a:rPr>
              <a:t>, implementando además bastantes características extra, para hacer más manejable tu hoja de estilos.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147" name="Google Shape;147;p24"/>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INICIANDO EL PREPROCESADOR</a:t>
            </a:r>
            <a:endParaRPr b="1" i="0" sz="2500" u="none" cap="none" strike="noStrike">
              <a:solidFill>
                <a:srgbClr val="B7B7B7"/>
              </a:solidFill>
              <a:latin typeface="Helvetica Neue"/>
              <a:ea typeface="Helvetica Neue"/>
              <a:cs typeface="Helvetica Neue"/>
              <a:sym typeface="Helvetica Neue"/>
            </a:endParaRPr>
          </a:p>
        </p:txBody>
      </p:sp>
      <p:grpSp>
        <p:nvGrpSpPr>
          <p:cNvPr id="148" name="Google Shape;148;p24"/>
          <p:cNvGrpSpPr/>
          <p:nvPr/>
        </p:nvGrpSpPr>
        <p:grpSpPr>
          <a:xfrm>
            <a:off x="473351" y="619523"/>
            <a:ext cx="738900" cy="738900"/>
            <a:chOff x="473351" y="619523"/>
            <a:chExt cx="738900" cy="738900"/>
          </a:xfrm>
        </p:grpSpPr>
        <p:sp>
          <p:nvSpPr>
            <p:cNvPr id="149" name="Google Shape;149;p2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0" name="Google Shape;150;p2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nvSpPr>
        <p:spPr>
          <a:xfrm>
            <a:off x="473350" y="619525"/>
            <a:ext cx="8141100" cy="1071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3200">
                <a:solidFill>
                  <a:schemeClr val="dk1"/>
                </a:solidFill>
                <a:latin typeface="DM Sans"/>
                <a:ea typeface="DM Sans"/>
                <a:cs typeface="DM Sans"/>
                <a:sym typeface="DM Sans"/>
              </a:rPr>
              <a:t>Preparando las herramientas y el entorno de trabajo</a:t>
            </a:r>
            <a:endParaRPr b="1" sz="4000">
              <a:solidFill>
                <a:schemeClr val="dk1"/>
              </a:solidFill>
              <a:latin typeface="DM Sans"/>
              <a:ea typeface="DM Sans"/>
              <a:cs typeface="DM Sans"/>
              <a:sym typeface="DM Sans"/>
            </a:endParaRPr>
          </a:p>
        </p:txBody>
      </p:sp>
      <p:sp>
        <p:nvSpPr>
          <p:cNvPr id="156" name="Google Shape;156;p25"/>
          <p:cNvSpPr/>
          <p:nvPr/>
        </p:nvSpPr>
        <p:spPr>
          <a:xfrm>
            <a:off x="1089363" y="180680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5"/>
          <p:cNvSpPr/>
          <p:nvPr/>
        </p:nvSpPr>
        <p:spPr>
          <a:xfrm>
            <a:off x="3135990" y="18067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5"/>
          <p:cNvSpPr/>
          <p:nvPr/>
        </p:nvSpPr>
        <p:spPr>
          <a:xfrm>
            <a:off x="5309826" y="180680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9" name="Google Shape;159;p25"/>
          <p:cNvCxnSpPr>
            <a:stCxn id="160" idx="3"/>
            <a:endCxn id="157" idx="2"/>
          </p:cNvCxnSpPr>
          <p:nvPr/>
        </p:nvCxnSpPr>
        <p:spPr>
          <a:xfrm>
            <a:off x="1590075" y="2100325"/>
            <a:ext cx="1545900" cy="0"/>
          </a:xfrm>
          <a:prstGeom prst="straightConnector1">
            <a:avLst/>
          </a:prstGeom>
          <a:noFill/>
          <a:ln cap="flat" cmpd="sng" w="9525">
            <a:solidFill>
              <a:srgbClr val="EAFF6A"/>
            </a:solidFill>
            <a:prstDash val="solid"/>
            <a:round/>
            <a:headEnd len="sm" w="sm" type="none"/>
            <a:tailEnd len="sm" w="sm" type="none"/>
          </a:ln>
        </p:spPr>
      </p:cxnSp>
      <p:cxnSp>
        <p:nvCxnSpPr>
          <p:cNvPr id="161" name="Google Shape;161;p25"/>
          <p:cNvCxnSpPr>
            <a:stCxn id="162" idx="3"/>
            <a:endCxn id="163" idx="1"/>
          </p:cNvCxnSpPr>
          <p:nvPr/>
        </p:nvCxnSpPr>
        <p:spPr>
          <a:xfrm>
            <a:off x="3636738" y="2100325"/>
            <a:ext cx="1759500" cy="0"/>
          </a:xfrm>
          <a:prstGeom prst="straightConnector1">
            <a:avLst/>
          </a:prstGeom>
          <a:noFill/>
          <a:ln cap="flat" cmpd="sng" w="9525">
            <a:solidFill>
              <a:srgbClr val="EAFF6A"/>
            </a:solidFill>
            <a:prstDash val="solid"/>
            <a:round/>
            <a:headEnd len="sm" w="sm" type="none"/>
            <a:tailEnd len="sm" w="sm" type="none"/>
          </a:ln>
        </p:spPr>
      </p:cxnSp>
      <p:sp>
        <p:nvSpPr>
          <p:cNvPr id="164" name="Google Shape;164;p25"/>
          <p:cNvSpPr txBox="1"/>
          <p:nvPr/>
        </p:nvSpPr>
        <p:spPr>
          <a:xfrm>
            <a:off x="476250" y="2581700"/>
            <a:ext cx="19509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Instala </a:t>
            </a:r>
            <a:r>
              <a:rPr b="1" lang="es" sz="1350">
                <a:solidFill>
                  <a:schemeClr val="dk1"/>
                </a:solidFill>
                <a:latin typeface="DM Sans"/>
                <a:ea typeface="DM Sans"/>
                <a:cs typeface="DM Sans"/>
                <a:sym typeface="DM Sans"/>
              </a:rPr>
              <a:t>nodejs.</a:t>
            </a:r>
            <a:endParaRPr b="1" i="0" sz="1350" u="none" cap="none" strike="noStrike">
              <a:solidFill>
                <a:srgbClr val="000000"/>
              </a:solidFill>
              <a:latin typeface="DM Sans"/>
              <a:ea typeface="DM Sans"/>
              <a:cs typeface="DM Sans"/>
              <a:sym typeface="DM Sans"/>
            </a:endParaRPr>
          </a:p>
        </p:txBody>
      </p:sp>
      <p:sp>
        <p:nvSpPr>
          <p:cNvPr id="165" name="Google Shape;165;p25"/>
          <p:cNvSpPr txBox="1"/>
          <p:nvPr/>
        </p:nvSpPr>
        <p:spPr>
          <a:xfrm>
            <a:off x="2454100" y="2581700"/>
            <a:ext cx="1950900" cy="631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Instala </a:t>
            </a:r>
            <a:r>
              <a:rPr b="1" lang="es" sz="1350">
                <a:solidFill>
                  <a:schemeClr val="dk1"/>
                </a:solidFill>
                <a:latin typeface="DM Sans"/>
                <a:ea typeface="DM Sans"/>
                <a:cs typeface="DM Sans"/>
                <a:sym typeface="DM Sans"/>
              </a:rPr>
              <a:t>herramientas adicionales</a:t>
            </a:r>
            <a:r>
              <a:rPr lang="es" sz="1350">
                <a:solidFill>
                  <a:schemeClr val="dk1"/>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
        <p:nvSpPr>
          <p:cNvPr id="166" name="Google Shape;166;p25"/>
          <p:cNvSpPr txBox="1"/>
          <p:nvPr/>
        </p:nvSpPr>
        <p:spPr>
          <a:xfrm>
            <a:off x="4627925" y="2613300"/>
            <a:ext cx="1950900" cy="1587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Abre el directorio del </a:t>
            </a:r>
            <a:r>
              <a:rPr b="1" lang="es" sz="1350">
                <a:solidFill>
                  <a:schemeClr val="dk1"/>
                </a:solidFill>
                <a:latin typeface="DM Sans"/>
                <a:ea typeface="DM Sans"/>
                <a:cs typeface="DM Sans"/>
                <a:sym typeface="DM Sans"/>
              </a:rPr>
              <a:t>proyecto </a:t>
            </a:r>
            <a:r>
              <a:rPr lang="es" sz="1350">
                <a:solidFill>
                  <a:schemeClr val="dk1"/>
                </a:solidFill>
                <a:latin typeface="DM Sans"/>
                <a:ea typeface="DM Sans"/>
                <a:cs typeface="DM Sans"/>
                <a:sym typeface="DM Sans"/>
              </a:rPr>
              <a:t>con VSC. Crea una nueva </a:t>
            </a:r>
            <a:r>
              <a:rPr b="1" lang="es" sz="1350">
                <a:solidFill>
                  <a:schemeClr val="dk1"/>
                </a:solidFill>
                <a:latin typeface="DM Sans"/>
                <a:ea typeface="DM Sans"/>
                <a:cs typeface="DM Sans"/>
                <a:sym typeface="DM Sans"/>
              </a:rPr>
              <a:t>carpeta SCSS</a:t>
            </a:r>
            <a:r>
              <a:rPr lang="es" sz="1350">
                <a:solidFill>
                  <a:schemeClr val="dk1"/>
                </a:solidFill>
                <a:latin typeface="DM Sans"/>
                <a:ea typeface="DM Sans"/>
                <a:cs typeface="DM Sans"/>
                <a:sym typeface="DM Sans"/>
              </a:rPr>
              <a:t>, y dentro un archivo </a:t>
            </a:r>
            <a:r>
              <a:rPr b="1" lang="es" sz="1350">
                <a:solidFill>
                  <a:schemeClr val="dk1"/>
                </a:solidFill>
                <a:latin typeface="DM Sans"/>
                <a:ea typeface="DM Sans"/>
                <a:cs typeface="DM Sans"/>
                <a:sym typeface="DM Sans"/>
              </a:rPr>
              <a:t>styles.scss.</a:t>
            </a:r>
            <a:endParaRPr b="1" sz="1350">
              <a:solidFill>
                <a:schemeClr val="dk1"/>
              </a:solidFill>
              <a:latin typeface="DM Sans"/>
              <a:ea typeface="DM Sans"/>
              <a:cs typeface="DM Sans"/>
              <a:sym typeface="DM Sans"/>
            </a:endParaRPr>
          </a:p>
        </p:txBody>
      </p:sp>
      <p:sp>
        <p:nvSpPr>
          <p:cNvPr id="162" name="Google Shape;162;p25"/>
          <p:cNvSpPr txBox="1"/>
          <p:nvPr/>
        </p:nvSpPr>
        <p:spPr>
          <a:xfrm>
            <a:off x="3222438" y="1800175"/>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sp>
        <p:nvSpPr>
          <p:cNvPr id="163" name="Google Shape;163;p25"/>
          <p:cNvSpPr txBox="1"/>
          <p:nvPr/>
        </p:nvSpPr>
        <p:spPr>
          <a:xfrm>
            <a:off x="5396238" y="1800175"/>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3</a:t>
            </a:r>
            <a:endParaRPr b="1" i="0" sz="3000" u="none" cap="none" strike="noStrike">
              <a:solidFill>
                <a:schemeClr val="dk1"/>
              </a:solidFill>
              <a:latin typeface="DM Sans"/>
              <a:ea typeface="DM Sans"/>
              <a:cs typeface="DM Sans"/>
              <a:sym typeface="DM Sans"/>
            </a:endParaRPr>
          </a:p>
        </p:txBody>
      </p:sp>
      <p:sp>
        <p:nvSpPr>
          <p:cNvPr id="160" name="Google Shape;160;p25"/>
          <p:cNvSpPr txBox="1"/>
          <p:nvPr/>
        </p:nvSpPr>
        <p:spPr>
          <a:xfrm>
            <a:off x="1175775" y="1800175"/>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sp>
        <p:nvSpPr>
          <p:cNvPr id="167" name="Google Shape;167;p25"/>
          <p:cNvSpPr/>
          <p:nvPr/>
        </p:nvSpPr>
        <p:spPr>
          <a:xfrm>
            <a:off x="7105301" y="18067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8" name="Google Shape;168;p25"/>
          <p:cNvCxnSpPr>
            <a:stCxn id="163" idx="3"/>
            <a:endCxn id="167" idx="2"/>
          </p:cNvCxnSpPr>
          <p:nvPr/>
        </p:nvCxnSpPr>
        <p:spPr>
          <a:xfrm>
            <a:off x="5810538" y="2100325"/>
            <a:ext cx="1294800" cy="0"/>
          </a:xfrm>
          <a:prstGeom prst="straightConnector1">
            <a:avLst/>
          </a:prstGeom>
          <a:noFill/>
          <a:ln cap="flat" cmpd="sng" w="9525">
            <a:solidFill>
              <a:srgbClr val="EAFF6A"/>
            </a:solidFill>
            <a:prstDash val="solid"/>
            <a:round/>
            <a:headEnd len="sm" w="sm" type="none"/>
            <a:tailEnd len="sm" w="sm" type="none"/>
          </a:ln>
        </p:spPr>
      </p:cxnSp>
      <p:sp>
        <p:nvSpPr>
          <p:cNvPr id="169" name="Google Shape;169;p25"/>
          <p:cNvSpPr txBox="1"/>
          <p:nvPr/>
        </p:nvSpPr>
        <p:spPr>
          <a:xfrm>
            <a:off x="6663550" y="2613300"/>
            <a:ext cx="1950900" cy="1348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Abre una terminal </a:t>
            </a:r>
            <a:r>
              <a:rPr b="1" lang="es" sz="1350">
                <a:solidFill>
                  <a:schemeClr val="dk1"/>
                </a:solidFill>
                <a:latin typeface="DM Sans"/>
                <a:ea typeface="DM Sans"/>
                <a:cs typeface="DM Sans"/>
                <a:sym typeface="DM Sans"/>
              </a:rPr>
              <a:t>command prompt</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Ejecuta el comando </a:t>
            </a:r>
            <a:r>
              <a:rPr b="1" lang="es" sz="1350">
                <a:solidFill>
                  <a:schemeClr val="dk1"/>
                </a:solidFill>
                <a:latin typeface="DM Sans"/>
                <a:ea typeface="DM Sans"/>
                <a:cs typeface="DM Sans"/>
                <a:sym typeface="DM Sans"/>
              </a:rPr>
              <a:t>npm init</a:t>
            </a:r>
            <a:r>
              <a:rPr lang="es" sz="1350">
                <a:solidFill>
                  <a:schemeClr val="dk1"/>
                </a:solidFill>
                <a:latin typeface="DM Sans"/>
                <a:ea typeface="DM Sans"/>
                <a:cs typeface="DM Sans"/>
                <a:sym typeface="DM Sans"/>
              </a:rPr>
              <a:t> que creará el archivo </a:t>
            </a:r>
            <a:r>
              <a:rPr i="1" lang="es" sz="1350">
                <a:solidFill>
                  <a:schemeClr val="dk1"/>
                </a:solidFill>
                <a:latin typeface="DM Sans"/>
                <a:ea typeface="DM Sans"/>
                <a:cs typeface="DM Sans"/>
                <a:sym typeface="DM Sans"/>
              </a:rPr>
              <a:t>package.json</a:t>
            </a:r>
            <a:endParaRPr i="1" sz="1350">
              <a:solidFill>
                <a:schemeClr val="dk1"/>
              </a:solidFill>
              <a:latin typeface="DM Sans"/>
              <a:ea typeface="DM Sans"/>
              <a:cs typeface="DM Sans"/>
              <a:sym typeface="DM Sans"/>
            </a:endParaRPr>
          </a:p>
        </p:txBody>
      </p:sp>
      <p:sp>
        <p:nvSpPr>
          <p:cNvPr id="170" name="Google Shape;170;p25"/>
          <p:cNvSpPr txBox="1"/>
          <p:nvPr/>
        </p:nvSpPr>
        <p:spPr>
          <a:xfrm>
            <a:off x="7191688" y="1800175"/>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3000">
                <a:solidFill>
                  <a:schemeClr val="dk1"/>
                </a:solidFill>
                <a:latin typeface="DM Sans"/>
                <a:ea typeface="DM Sans"/>
                <a:cs typeface="DM Sans"/>
                <a:sym typeface="DM Sans"/>
              </a:rPr>
              <a:t>4</a:t>
            </a:r>
            <a:endParaRPr b="1" i="0" sz="3000" u="none" cap="none" strike="noStrike">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¡Importante!</a:t>
            </a:r>
            <a:endParaRPr b="1" sz="4000">
              <a:solidFill>
                <a:schemeClr val="dk1"/>
              </a:solidFill>
              <a:latin typeface="DM Sans"/>
              <a:ea typeface="DM Sans"/>
              <a:cs typeface="DM Sans"/>
              <a:sym typeface="DM Sans"/>
            </a:endParaRPr>
          </a:p>
        </p:txBody>
      </p:sp>
      <p:sp>
        <p:nvSpPr>
          <p:cNvPr id="176" name="Google Shape;176;p26"/>
          <p:cNvSpPr txBox="1"/>
          <p:nvPr/>
        </p:nvSpPr>
        <p:spPr>
          <a:xfrm>
            <a:off x="1247650" y="2179450"/>
            <a:ext cx="6592500" cy="1327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1" lang="es" sz="2250">
                <a:solidFill>
                  <a:schemeClr val="dk1"/>
                </a:solidFill>
                <a:latin typeface="DM Sans"/>
                <a:ea typeface="DM Sans"/>
                <a:cs typeface="DM Sans"/>
                <a:sym typeface="DM Sans"/>
              </a:rPr>
              <a:t>Antes de </a:t>
            </a:r>
            <a:r>
              <a:rPr b="1" lang="es" sz="2250">
                <a:solidFill>
                  <a:schemeClr val="dk1"/>
                </a:solidFill>
                <a:latin typeface="DM Sans"/>
                <a:ea typeface="DM Sans"/>
                <a:cs typeface="DM Sans"/>
                <a:sym typeface="DM Sans"/>
              </a:rPr>
              <a:t>continuar,</a:t>
            </a:r>
            <a:r>
              <a:rPr b="1" lang="es" sz="2250">
                <a:solidFill>
                  <a:schemeClr val="dk1"/>
                </a:solidFill>
                <a:latin typeface="DM Sans"/>
                <a:ea typeface="DM Sans"/>
                <a:cs typeface="DM Sans"/>
                <a:sym typeface="DM Sans"/>
              </a:rPr>
              <a:t> realiza un backup de tus archivos </a:t>
            </a:r>
            <a:r>
              <a:rPr b="1" lang="es" sz="2250">
                <a:solidFill>
                  <a:schemeClr val="dk1"/>
                </a:solidFill>
                <a:latin typeface="DM Sans"/>
                <a:ea typeface="DM Sans"/>
                <a:cs typeface="DM Sans"/>
                <a:sym typeface="DM Sans"/>
              </a:rPr>
              <a:t>CSS</a:t>
            </a:r>
            <a:r>
              <a:rPr b="1" lang="es" sz="2250">
                <a:solidFill>
                  <a:schemeClr val="dk1"/>
                </a:solidFill>
                <a:latin typeface="DM Sans"/>
                <a:ea typeface="DM Sans"/>
                <a:cs typeface="DM Sans"/>
                <a:sym typeface="DM Sans"/>
              </a:rPr>
              <a:t>, ya que se sobreescribirán cuando empieces a usar SASS.</a:t>
            </a:r>
            <a:endParaRPr b="1" sz="225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nvSpPr>
        <p:spPr>
          <a:xfrm>
            <a:off x="473350" y="619525"/>
            <a:ext cx="81411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200">
                <a:solidFill>
                  <a:schemeClr val="dk1"/>
                </a:solidFill>
                <a:latin typeface="DM Sans"/>
                <a:ea typeface="DM Sans"/>
                <a:cs typeface="DM Sans"/>
                <a:sym typeface="DM Sans"/>
              </a:rPr>
              <a:t>Iniciando el preprocesador</a:t>
            </a:r>
            <a:endParaRPr b="1" i="0" sz="3200" u="none" cap="none" strike="noStrike">
              <a:solidFill>
                <a:schemeClr val="dk1"/>
              </a:solidFill>
              <a:latin typeface="DM Sans"/>
              <a:ea typeface="DM Sans"/>
              <a:cs typeface="DM Sans"/>
              <a:sym typeface="DM Sans"/>
            </a:endParaRPr>
          </a:p>
        </p:txBody>
      </p:sp>
      <p:sp>
        <p:nvSpPr>
          <p:cNvPr id="182" name="Google Shape;182;p27"/>
          <p:cNvSpPr/>
          <p:nvPr/>
        </p:nvSpPr>
        <p:spPr>
          <a:xfrm>
            <a:off x="1089363" y="173060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7"/>
          <p:cNvSpPr/>
          <p:nvPr/>
        </p:nvSpPr>
        <p:spPr>
          <a:xfrm>
            <a:off x="3135990" y="17305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7"/>
          <p:cNvSpPr/>
          <p:nvPr/>
        </p:nvSpPr>
        <p:spPr>
          <a:xfrm>
            <a:off x="5309826" y="173060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5" name="Google Shape;185;p27"/>
          <p:cNvCxnSpPr>
            <a:stCxn id="186" idx="3"/>
            <a:endCxn id="183" idx="2"/>
          </p:cNvCxnSpPr>
          <p:nvPr/>
        </p:nvCxnSpPr>
        <p:spPr>
          <a:xfrm>
            <a:off x="1590075" y="2024125"/>
            <a:ext cx="1545900" cy="0"/>
          </a:xfrm>
          <a:prstGeom prst="straightConnector1">
            <a:avLst/>
          </a:prstGeom>
          <a:noFill/>
          <a:ln cap="flat" cmpd="sng" w="9525">
            <a:solidFill>
              <a:srgbClr val="EAFF6A"/>
            </a:solidFill>
            <a:prstDash val="solid"/>
            <a:round/>
            <a:headEnd len="sm" w="sm" type="none"/>
            <a:tailEnd len="sm" w="sm" type="none"/>
          </a:ln>
        </p:spPr>
      </p:cxnSp>
      <p:cxnSp>
        <p:nvCxnSpPr>
          <p:cNvPr id="187" name="Google Shape;187;p27"/>
          <p:cNvCxnSpPr>
            <a:stCxn id="188" idx="3"/>
            <a:endCxn id="189" idx="1"/>
          </p:cNvCxnSpPr>
          <p:nvPr/>
        </p:nvCxnSpPr>
        <p:spPr>
          <a:xfrm>
            <a:off x="3636738" y="2024125"/>
            <a:ext cx="1759500" cy="0"/>
          </a:xfrm>
          <a:prstGeom prst="straightConnector1">
            <a:avLst/>
          </a:prstGeom>
          <a:noFill/>
          <a:ln cap="flat" cmpd="sng" w="9525">
            <a:solidFill>
              <a:srgbClr val="EAFF6A"/>
            </a:solidFill>
            <a:prstDash val="solid"/>
            <a:round/>
            <a:headEnd len="sm" w="sm" type="none"/>
            <a:tailEnd len="sm" w="sm" type="none"/>
          </a:ln>
        </p:spPr>
      </p:cxnSp>
      <p:sp>
        <p:nvSpPr>
          <p:cNvPr id="190" name="Google Shape;190;p27"/>
          <p:cNvSpPr txBox="1"/>
          <p:nvPr/>
        </p:nvSpPr>
        <p:spPr>
          <a:xfrm>
            <a:off x="407475" y="2657900"/>
            <a:ext cx="1950900" cy="631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Ejecuta el comando </a:t>
            </a:r>
            <a:r>
              <a:rPr b="1" lang="es" sz="1350">
                <a:solidFill>
                  <a:schemeClr val="dk1"/>
                </a:solidFill>
                <a:latin typeface="DM Sans"/>
                <a:ea typeface="DM Sans"/>
                <a:cs typeface="DM Sans"/>
                <a:sym typeface="DM Sans"/>
              </a:rPr>
              <a:t>npm install -g sass</a:t>
            </a:r>
            <a:endParaRPr b="1" sz="1350">
              <a:solidFill>
                <a:schemeClr val="dk1"/>
              </a:solidFill>
              <a:latin typeface="DM Sans"/>
              <a:ea typeface="DM Sans"/>
              <a:cs typeface="DM Sans"/>
              <a:sym typeface="DM Sans"/>
            </a:endParaRPr>
          </a:p>
        </p:txBody>
      </p:sp>
      <p:sp>
        <p:nvSpPr>
          <p:cNvPr id="191" name="Google Shape;191;p27"/>
          <p:cNvSpPr txBox="1"/>
          <p:nvPr/>
        </p:nvSpPr>
        <p:spPr>
          <a:xfrm>
            <a:off x="2454100" y="2657900"/>
            <a:ext cx="1950900" cy="1348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Para empezar a compilar, ejecuta el comando </a:t>
            </a:r>
            <a:endParaRPr sz="1350">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sass --watch scss:css</a:t>
            </a:r>
            <a:endParaRPr b="1" i="0" sz="1350" u="none" cap="none" strike="noStrike">
              <a:solidFill>
                <a:srgbClr val="000000"/>
              </a:solidFill>
              <a:latin typeface="DM Sans"/>
              <a:ea typeface="DM Sans"/>
              <a:cs typeface="DM Sans"/>
              <a:sym typeface="DM Sans"/>
            </a:endParaRPr>
          </a:p>
        </p:txBody>
      </p:sp>
      <p:sp>
        <p:nvSpPr>
          <p:cNvPr id="192" name="Google Shape;192;p27"/>
          <p:cNvSpPr txBox="1"/>
          <p:nvPr/>
        </p:nvSpPr>
        <p:spPr>
          <a:xfrm>
            <a:off x="4475525" y="2657900"/>
            <a:ext cx="1950900" cy="110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Para detener la compilación al finalizar de trabajar, presiona </a:t>
            </a:r>
            <a:r>
              <a:rPr b="1" lang="es" sz="1350">
                <a:solidFill>
                  <a:schemeClr val="dk1"/>
                </a:solidFill>
                <a:latin typeface="DM Sans"/>
                <a:ea typeface="DM Sans"/>
                <a:cs typeface="DM Sans"/>
                <a:sym typeface="DM Sans"/>
              </a:rPr>
              <a:t>ctrl+c</a:t>
            </a:r>
            <a:endParaRPr b="1" sz="1350">
              <a:solidFill>
                <a:schemeClr val="dk1"/>
              </a:solidFill>
              <a:latin typeface="DM Sans"/>
              <a:ea typeface="DM Sans"/>
              <a:cs typeface="DM Sans"/>
              <a:sym typeface="DM Sans"/>
            </a:endParaRPr>
          </a:p>
        </p:txBody>
      </p:sp>
      <p:sp>
        <p:nvSpPr>
          <p:cNvPr id="188" name="Google Shape;188;p27"/>
          <p:cNvSpPr txBox="1"/>
          <p:nvPr/>
        </p:nvSpPr>
        <p:spPr>
          <a:xfrm>
            <a:off x="3222438" y="1723975"/>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3000">
                <a:solidFill>
                  <a:schemeClr val="dk1"/>
                </a:solidFill>
                <a:latin typeface="DM Sans"/>
                <a:ea typeface="DM Sans"/>
                <a:cs typeface="DM Sans"/>
                <a:sym typeface="DM Sans"/>
              </a:rPr>
              <a:t>6</a:t>
            </a:r>
            <a:endParaRPr b="1" i="0" sz="3000" u="none" cap="none" strike="noStrike">
              <a:solidFill>
                <a:schemeClr val="dk1"/>
              </a:solidFill>
              <a:latin typeface="DM Sans"/>
              <a:ea typeface="DM Sans"/>
              <a:cs typeface="DM Sans"/>
              <a:sym typeface="DM Sans"/>
            </a:endParaRPr>
          </a:p>
        </p:txBody>
      </p:sp>
      <p:sp>
        <p:nvSpPr>
          <p:cNvPr id="189" name="Google Shape;189;p27"/>
          <p:cNvSpPr txBox="1"/>
          <p:nvPr/>
        </p:nvSpPr>
        <p:spPr>
          <a:xfrm>
            <a:off x="5396238" y="1723975"/>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3000">
                <a:solidFill>
                  <a:schemeClr val="dk1"/>
                </a:solidFill>
                <a:latin typeface="DM Sans"/>
                <a:ea typeface="DM Sans"/>
                <a:cs typeface="DM Sans"/>
                <a:sym typeface="DM Sans"/>
              </a:rPr>
              <a:t>7</a:t>
            </a:r>
            <a:endParaRPr b="1" i="0" sz="3000" u="none" cap="none" strike="noStrike">
              <a:solidFill>
                <a:schemeClr val="dk1"/>
              </a:solidFill>
              <a:latin typeface="DM Sans"/>
              <a:ea typeface="DM Sans"/>
              <a:cs typeface="DM Sans"/>
              <a:sym typeface="DM Sans"/>
            </a:endParaRPr>
          </a:p>
        </p:txBody>
      </p:sp>
      <p:sp>
        <p:nvSpPr>
          <p:cNvPr id="186" name="Google Shape;186;p27"/>
          <p:cNvSpPr txBox="1"/>
          <p:nvPr/>
        </p:nvSpPr>
        <p:spPr>
          <a:xfrm>
            <a:off x="1175775" y="1723975"/>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3000">
                <a:solidFill>
                  <a:schemeClr val="dk1"/>
                </a:solidFill>
                <a:latin typeface="DM Sans"/>
                <a:ea typeface="DM Sans"/>
                <a:cs typeface="DM Sans"/>
                <a:sym typeface="DM Sans"/>
              </a:rPr>
              <a:t>5</a:t>
            </a:r>
            <a:endParaRPr b="1" i="0" sz="3000" u="none" cap="none" strike="noStrike">
              <a:solidFill>
                <a:schemeClr val="dk1"/>
              </a:solidFill>
              <a:latin typeface="DM Sans"/>
              <a:ea typeface="DM Sans"/>
              <a:cs typeface="DM Sans"/>
              <a:sym typeface="DM Sans"/>
            </a:endParaRPr>
          </a:p>
        </p:txBody>
      </p:sp>
      <p:sp>
        <p:nvSpPr>
          <p:cNvPr id="193" name="Google Shape;193;p27"/>
          <p:cNvSpPr/>
          <p:nvPr/>
        </p:nvSpPr>
        <p:spPr>
          <a:xfrm>
            <a:off x="7105301" y="17305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4" name="Google Shape;194;p27"/>
          <p:cNvCxnSpPr>
            <a:stCxn id="189" idx="3"/>
            <a:endCxn id="193" idx="2"/>
          </p:cNvCxnSpPr>
          <p:nvPr/>
        </p:nvCxnSpPr>
        <p:spPr>
          <a:xfrm>
            <a:off x="5810538" y="2024125"/>
            <a:ext cx="1294800" cy="0"/>
          </a:xfrm>
          <a:prstGeom prst="straightConnector1">
            <a:avLst/>
          </a:prstGeom>
          <a:noFill/>
          <a:ln cap="flat" cmpd="sng" w="9525">
            <a:solidFill>
              <a:srgbClr val="EAFF6A"/>
            </a:solidFill>
            <a:prstDash val="solid"/>
            <a:round/>
            <a:headEnd len="sm" w="sm" type="none"/>
            <a:tailEnd len="sm" w="sm" type="none"/>
          </a:ln>
        </p:spPr>
      </p:cxnSp>
      <p:sp>
        <p:nvSpPr>
          <p:cNvPr id="195" name="Google Shape;195;p27"/>
          <p:cNvSpPr txBox="1"/>
          <p:nvPr/>
        </p:nvSpPr>
        <p:spPr>
          <a:xfrm>
            <a:off x="6496950" y="2657900"/>
            <a:ext cx="2108100" cy="110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 partir de ahora, cada vez que abras tu proyecto sólo deberás realizar los pasos 6 y 7.</a:t>
            </a:r>
            <a:endParaRPr sz="1350">
              <a:solidFill>
                <a:schemeClr val="dk1"/>
              </a:solidFill>
              <a:latin typeface="DM Sans"/>
              <a:ea typeface="DM Sans"/>
              <a:cs typeface="DM Sans"/>
              <a:sym typeface="DM Sans"/>
            </a:endParaRPr>
          </a:p>
        </p:txBody>
      </p:sp>
      <p:sp>
        <p:nvSpPr>
          <p:cNvPr id="196" name="Google Shape;196;p27"/>
          <p:cNvSpPr txBox="1"/>
          <p:nvPr/>
        </p:nvSpPr>
        <p:spPr>
          <a:xfrm>
            <a:off x="7191688" y="1723975"/>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3000">
                <a:solidFill>
                  <a:schemeClr val="dk1"/>
                </a:solidFill>
                <a:latin typeface="DM Sans"/>
                <a:ea typeface="DM Sans"/>
                <a:cs typeface="DM Sans"/>
                <a:sym typeface="DM Sans"/>
              </a:rPr>
              <a:t>8</a:t>
            </a:r>
            <a:endParaRPr b="1" i="0" sz="3000" u="none" cap="none" strike="noStrike">
              <a:solidFill>
                <a:schemeClr val="dk1"/>
              </a:solidFill>
              <a:latin typeface="DM Sans"/>
              <a:ea typeface="DM Sans"/>
              <a:cs typeface="DM Sans"/>
              <a:sym typeface="DM Sans"/>
            </a:endParaRPr>
          </a:p>
        </p:txBody>
      </p:sp>
      <p:sp>
        <p:nvSpPr>
          <p:cNvPr id="197" name="Google Shape;197;p27"/>
          <p:cNvSpPr txBox="1"/>
          <p:nvPr/>
        </p:nvSpPr>
        <p:spPr>
          <a:xfrm>
            <a:off x="920700" y="4036350"/>
            <a:ext cx="73026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Te dejamos un </a:t>
            </a:r>
            <a:r>
              <a:rPr lang="es" sz="1350" u="sng">
                <a:solidFill>
                  <a:schemeClr val="hlink"/>
                </a:solidFill>
                <a:latin typeface="DM Sans"/>
                <a:ea typeface="DM Sans"/>
                <a:cs typeface="DM Sans"/>
                <a:sym typeface="DM Sans"/>
                <a:hlinkClick r:id="rId3"/>
              </a:rPr>
              <a:t>video</a:t>
            </a:r>
            <a:r>
              <a:rPr lang="es" sz="1350">
                <a:solidFill>
                  <a:schemeClr val="dk1"/>
                </a:solidFill>
                <a:latin typeface="DM Sans"/>
                <a:ea typeface="DM Sans"/>
                <a:cs typeface="DM Sans"/>
                <a:sym typeface="DM Sans"/>
              </a:rPr>
              <a:t> que resume estos pasos</a:t>
            </a:r>
            <a:endParaRPr b="1" sz="135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¡Atención!</a:t>
            </a:r>
            <a:endParaRPr b="1" i="0" sz="4000" u="none" cap="none" strike="noStrike">
              <a:solidFill>
                <a:schemeClr val="dk1"/>
              </a:solidFill>
              <a:latin typeface="DM Sans"/>
              <a:ea typeface="DM Sans"/>
              <a:cs typeface="DM Sans"/>
              <a:sym typeface="DM Sans"/>
            </a:endParaRPr>
          </a:p>
        </p:txBody>
      </p:sp>
      <p:sp>
        <p:nvSpPr>
          <p:cNvPr id="203" name="Google Shape;203;p28"/>
          <p:cNvSpPr txBox="1"/>
          <p:nvPr/>
        </p:nvSpPr>
        <p:spPr>
          <a:xfrm>
            <a:off x="457725" y="2175100"/>
            <a:ext cx="41685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Si tu computadora no soporta Node, puedes usar un plugin de VSC para compilar SASS. Se llama </a:t>
            </a:r>
            <a:r>
              <a:rPr b="1" lang="es" sz="1350">
                <a:latin typeface="DM Sans"/>
                <a:ea typeface="DM Sans"/>
                <a:cs typeface="DM Sans"/>
                <a:sym typeface="DM Sans"/>
              </a:rPr>
              <a:t>Live SASS Compiler (V5.5.1)</a:t>
            </a:r>
            <a:r>
              <a:rPr lang="es" sz="1350">
                <a:latin typeface="DM Sans"/>
                <a:ea typeface="DM Sans"/>
                <a:cs typeface="DM Sans"/>
                <a:sym typeface="DM Sans"/>
              </a:rPr>
              <a:t>, y puedes encontrarlo haciendo click en el ícono de las extensiones de VSC.</a:t>
            </a:r>
            <a:endParaRPr sz="1350">
              <a:latin typeface="DM Sans"/>
              <a:ea typeface="DM Sans"/>
              <a:cs typeface="DM Sans"/>
              <a:sym typeface="DM Sans"/>
            </a:endParaRPr>
          </a:p>
        </p:txBody>
      </p:sp>
      <p:pic>
        <p:nvPicPr>
          <p:cNvPr id="204" name="Google Shape;204;p28"/>
          <p:cNvPicPr preferRelativeResize="0"/>
          <p:nvPr/>
        </p:nvPicPr>
        <p:blipFill rotWithShape="1">
          <a:blip r:embed="rId3">
            <a:alphaModFix/>
          </a:blip>
          <a:srcRect b="13567" l="4792" r="65269" t="1636"/>
          <a:stretch/>
        </p:blipFill>
        <p:spPr>
          <a:xfrm>
            <a:off x="5403350" y="1870200"/>
            <a:ext cx="2355000" cy="2165100"/>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Sintaxis SA</a:t>
            </a:r>
            <a:r>
              <a:rPr b="1" lang="es" sz="4000">
                <a:solidFill>
                  <a:srgbClr val="EAFF6A"/>
                </a:solidFill>
                <a:latin typeface="DM Sans"/>
                <a:ea typeface="DM Sans"/>
                <a:cs typeface="DM Sans"/>
                <a:sym typeface="DM Sans"/>
              </a:rPr>
              <a:t>SS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SASS: Sintaxis</a:t>
            </a:r>
            <a:endParaRPr b="1" i="0" sz="4000" u="none" cap="none" strike="noStrike">
              <a:solidFill>
                <a:schemeClr val="dk1"/>
              </a:solidFill>
              <a:latin typeface="DM Sans"/>
              <a:ea typeface="DM Sans"/>
              <a:cs typeface="DM Sans"/>
              <a:sym typeface="DM Sans"/>
            </a:endParaRPr>
          </a:p>
        </p:txBody>
      </p:sp>
      <p:sp>
        <p:nvSpPr>
          <p:cNvPr id="215" name="Google Shape;215;p30"/>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SASS cuentas con dos diferentes tipos de sintaxis: SCSS y SASS. La primera y más popular, es conocida como SCSS (Sassy CSS). </a:t>
            </a:r>
            <a:r>
              <a:rPr lang="es" sz="1350">
                <a:highlight>
                  <a:schemeClr val="accent6"/>
                </a:highlight>
                <a:latin typeface="DM Sans"/>
                <a:ea typeface="DM Sans"/>
                <a:cs typeface="DM Sans"/>
                <a:sym typeface="DM Sans"/>
              </a:rPr>
              <a:t>Es muy similar a la sintaxis nativa de CSS</a:t>
            </a:r>
            <a:r>
              <a:rPr lang="es" sz="1350">
                <a:latin typeface="DM Sans"/>
                <a:ea typeface="DM Sans"/>
                <a:cs typeface="DM Sans"/>
                <a:sym typeface="DM Sans"/>
              </a:rPr>
              <a:t>, tanto así que te permite </a:t>
            </a:r>
            <a:r>
              <a:rPr lang="es" sz="1350">
                <a:highlight>
                  <a:schemeClr val="accent6"/>
                </a:highlight>
                <a:latin typeface="DM Sans"/>
                <a:ea typeface="DM Sans"/>
                <a:cs typeface="DM Sans"/>
                <a:sym typeface="DM Sans"/>
              </a:rPr>
              <a:t>importar hojas de estilos CSS (copiar y pegar) directamente en un archivo SCSS</a:t>
            </a:r>
            <a:r>
              <a:rPr lang="es" sz="1350">
                <a:latin typeface="DM Sans"/>
                <a:ea typeface="DM Sans"/>
                <a:cs typeface="DM Sans"/>
                <a:sym typeface="DM Sans"/>
              </a:rPr>
              <a:t>, y obtener un resultado válido.</a:t>
            </a:r>
            <a:endParaRPr b="0" i="0" sz="1350" u="none" cap="none" strike="noStrike">
              <a:solidFill>
                <a:srgbClr val="000000"/>
              </a:solidFill>
              <a:latin typeface="DM Sans"/>
              <a:ea typeface="DM Sans"/>
              <a:cs typeface="DM Sans"/>
              <a:sym typeface="DM Sans"/>
            </a:endParaRPr>
          </a:p>
        </p:txBody>
      </p:sp>
      <p:sp>
        <p:nvSpPr>
          <p:cNvPr id="216" name="Google Shape;216;p30"/>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Para utilizarla, sólo debes crear un archivo con terminación .scss de la siguiente manera: archivo.scss</a:t>
            </a:r>
            <a:endParaRPr sz="1350">
              <a:highlight>
                <a:schemeClr val="accent6"/>
              </a:highlight>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SASS SINTAXIS</a:t>
            </a:r>
            <a:endParaRPr b="1" i="0" sz="3500" u="none" cap="none" strike="noStrike">
              <a:solidFill>
                <a:schemeClr val="lt1"/>
              </a:solidFill>
              <a:latin typeface="DM Sans"/>
              <a:ea typeface="DM Sans"/>
              <a:cs typeface="DM Sans"/>
              <a:sym typeface="DM Sans"/>
            </a:endParaRPr>
          </a:p>
        </p:txBody>
      </p:sp>
      <p:sp>
        <p:nvSpPr>
          <p:cNvPr id="223" name="Google Shape;223;p31"/>
          <p:cNvSpPr txBox="1"/>
          <p:nvPr/>
        </p:nvSpPr>
        <p:spPr>
          <a:xfrm>
            <a:off x="917700" y="1471400"/>
            <a:ext cx="564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s">
                <a:latin typeface="DM Sans"/>
                <a:ea typeface="DM Sans"/>
                <a:cs typeface="DM Sans"/>
                <a:sym typeface="DM Sans"/>
              </a:rPr>
              <a:t>¿Crees que es válido el siguiente CSS dentro de un SCSS?</a:t>
            </a:r>
            <a:endParaRPr i="0" sz="1400" u="none" cap="none" strike="noStrike">
              <a:solidFill>
                <a:srgbClr val="000000"/>
              </a:solidFill>
              <a:latin typeface="DM Sans"/>
              <a:ea typeface="DM Sans"/>
              <a:cs typeface="DM Sans"/>
              <a:sym typeface="DM Sans"/>
            </a:endParaRPr>
          </a:p>
        </p:txBody>
      </p:sp>
      <p:sp>
        <p:nvSpPr>
          <p:cNvPr id="224" name="Google Shape;224;p31"/>
          <p:cNvSpPr txBox="1"/>
          <p:nvPr/>
        </p:nvSpPr>
        <p:spPr>
          <a:xfrm>
            <a:off x="1096200" y="1979675"/>
            <a:ext cx="3475800" cy="2159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es" sz="1300">
                <a:solidFill>
                  <a:srgbClr val="800000"/>
                </a:solidFill>
                <a:latin typeface="Consolas"/>
                <a:ea typeface="Consolas"/>
                <a:cs typeface="Consolas"/>
                <a:sym typeface="Consolas"/>
              </a:rPr>
              <a:t>div</a:t>
            </a:r>
            <a:r>
              <a:rPr lang="es" sz="1300">
                <a:solidFill>
                  <a:srgbClr val="000000"/>
                </a:solidFill>
                <a:latin typeface="Consolas"/>
                <a:ea typeface="Consolas"/>
                <a:cs typeface="Consolas"/>
                <a:sym typeface="Consolas"/>
              </a:rPr>
              <a:t> {</a:t>
            </a:r>
            <a:endParaRPr sz="1300">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rPr lang="es" sz="1300">
                <a:solidFill>
                  <a:srgbClr val="000000"/>
                </a:solidFill>
                <a:latin typeface="Consolas"/>
                <a:ea typeface="Consolas"/>
                <a:cs typeface="Consolas"/>
                <a:sym typeface="Consolas"/>
              </a:rPr>
              <a:t>   </a:t>
            </a:r>
            <a:r>
              <a:rPr lang="es" sz="1300">
                <a:solidFill>
                  <a:srgbClr val="FF0000"/>
                </a:solidFill>
                <a:latin typeface="Consolas"/>
                <a:ea typeface="Consolas"/>
                <a:cs typeface="Consolas"/>
                <a:sym typeface="Consolas"/>
              </a:rPr>
              <a:t>width</a:t>
            </a:r>
            <a:r>
              <a:rPr lang="es" sz="1300">
                <a:solidFill>
                  <a:srgbClr val="000000"/>
                </a:solidFill>
                <a:latin typeface="Consolas"/>
                <a:ea typeface="Consolas"/>
                <a:cs typeface="Consolas"/>
                <a:sym typeface="Consolas"/>
              </a:rPr>
              <a:t>: </a:t>
            </a:r>
            <a:r>
              <a:rPr lang="es" sz="1300">
                <a:solidFill>
                  <a:srgbClr val="09885A"/>
                </a:solidFill>
                <a:latin typeface="Consolas"/>
                <a:ea typeface="Consolas"/>
                <a:cs typeface="Consolas"/>
                <a:sym typeface="Consolas"/>
              </a:rPr>
              <a:t>100px</a:t>
            </a:r>
            <a:r>
              <a:rPr lang="es" sz="1300">
                <a:solidFill>
                  <a:srgbClr val="000000"/>
                </a:solidFill>
                <a:latin typeface="Consolas"/>
                <a:ea typeface="Consolas"/>
                <a:cs typeface="Consolas"/>
                <a:sym typeface="Consolas"/>
              </a:rPr>
              <a:t>;</a:t>
            </a:r>
            <a:endParaRPr sz="1300">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rPr lang="es" sz="1300">
                <a:solidFill>
                  <a:srgbClr val="000000"/>
                </a:solidFill>
                <a:latin typeface="Consolas"/>
                <a:ea typeface="Consolas"/>
                <a:cs typeface="Consolas"/>
                <a:sym typeface="Consolas"/>
              </a:rPr>
              <a:t>   </a:t>
            </a:r>
            <a:r>
              <a:rPr lang="es" sz="1300">
                <a:solidFill>
                  <a:srgbClr val="FF0000"/>
                </a:solidFill>
                <a:latin typeface="Consolas"/>
                <a:ea typeface="Consolas"/>
                <a:cs typeface="Consolas"/>
                <a:sym typeface="Consolas"/>
              </a:rPr>
              <a:t>height</a:t>
            </a:r>
            <a:r>
              <a:rPr lang="es" sz="1300">
                <a:solidFill>
                  <a:srgbClr val="000000"/>
                </a:solidFill>
                <a:latin typeface="Consolas"/>
                <a:ea typeface="Consolas"/>
                <a:cs typeface="Consolas"/>
                <a:sym typeface="Consolas"/>
              </a:rPr>
              <a:t>: </a:t>
            </a:r>
            <a:r>
              <a:rPr lang="es" sz="1300">
                <a:solidFill>
                  <a:srgbClr val="09885A"/>
                </a:solidFill>
                <a:latin typeface="Consolas"/>
                <a:ea typeface="Consolas"/>
                <a:cs typeface="Consolas"/>
                <a:sym typeface="Consolas"/>
              </a:rPr>
              <a:t>100px</a:t>
            </a:r>
            <a:r>
              <a:rPr lang="es" sz="1300">
                <a:solidFill>
                  <a:srgbClr val="000000"/>
                </a:solidFill>
                <a:latin typeface="Consolas"/>
                <a:ea typeface="Consolas"/>
                <a:cs typeface="Consolas"/>
                <a:sym typeface="Consolas"/>
              </a:rPr>
              <a:t>;</a:t>
            </a:r>
            <a:endParaRPr sz="1300">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rPr lang="es" sz="1300">
                <a:solidFill>
                  <a:srgbClr val="000000"/>
                </a:solidFill>
                <a:latin typeface="Consolas"/>
                <a:ea typeface="Consolas"/>
                <a:cs typeface="Consolas"/>
                <a:sym typeface="Consolas"/>
              </a:rPr>
              <a:t>   </a:t>
            </a:r>
            <a:r>
              <a:rPr lang="es" sz="1300">
                <a:solidFill>
                  <a:srgbClr val="FF0000"/>
                </a:solidFill>
                <a:latin typeface="Consolas"/>
                <a:ea typeface="Consolas"/>
                <a:cs typeface="Consolas"/>
                <a:sym typeface="Consolas"/>
              </a:rPr>
              <a:t>background-color</a:t>
            </a:r>
            <a:r>
              <a:rPr lang="es" sz="1300">
                <a:solidFill>
                  <a:srgbClr val="000000"/>
                </a:solidFill>
                <a:latin typeface="Consolas"/>
                <a:ea typeface="Consolas"/>
                <a:cs typeface="Consolas"/>
                <a:sym typeface="Consolas"/>
              </a:rPr>
              <a:t>: </a:t>
            </a:r>
            <a:r>
              <a:rPr lang="es" sz="1300">
                <a:solidFill>
                  <a:srgbClr val="0451A5"/>
                </a:solidFill>
                <a:latin typeface="Consolas"/>
                <a:ea typeface="Consolas"/>
                <a:cs typeface="Consolas"/>
                <a:sym typeface="Consolas"/>
              </a:rPr>
              <a:t>red</a:t>
            </a:r>
            <a:r>
              <a:rPr lang="es" sz="1300">
                <a:solidFill>
                  <a:srgbClr val="000000"/>
                </a:solidFill>
                <a:latin typeface="Consolas"/>
                <a:ea typeface="Consolas"/>
                <a:cs typeface="Consolas"/>
                <a:sym typeface="Consolas"/>
              </a:rPr>
              <a:t>;</a:t>
            </a:r>
            <a:endParaRPr sz="1300">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rPr lang="es" sz="1300">
                <a:solidFill>
                  <a:srgbClr val="000000"/>
                </a:solidFill>
                <a:latin typeface="Consolas"/>
                <a:ea typeface="Consolas"/>
                <a:cs typeface="Consolas"/>
                <a:sym typeface="Consolas"/>
              </a:rPr>
              <a:t>   </a:t>
            </a:r>
            <a:r>
              <a:rPr lang="es" sz="1300">
                <a:solidFill>
                  <a:srgbClr val="FF0000"/>
                </a:solidFill>
                <a:latin typeface="Consolas"/>
                <a:ea typeface="Consolas"/>
                <a:cs typeface="Consolas"/>
                <a:sym typeface="Consolas"/>
              </a:rPr>
              <a:t>padding</a:t>
            </a:r>
            <a:r>
              <a:rPr lang="es" sz="1300">
                <a:solidFill>
                  <a:srgbClr val="000000"/>
                </a:solidFill>
                <a:latin typeface="Consolas"/>
                <a:ea typeface="Consolas"/>
                <a:cs typeface="Consolas"/>
                <a:sym typeface="Consolas"/>
              </a:rPr>
              <a:t>: </a:t>
            </a:r>
            <a:r>
              <a:rPr lang="es" sz="1300">
                <a:solidFill>
                  <a:srgbClr val="09885A"/>
                </a:solidFill>
                <a:latin typeface="Consolas"/>
                <a:ea typeface="Consolas"/>
                <a:cs typeface="Consolas"/>
                <a:sym typeface="Consolas"/>
              </a:rPr>
              <a:t>15px</a:t>
            </a:r>
            <a:r>
              <a:rPr lang="es" sz="1300">
                <a:solidFill>
                  <a:srgbClr val="000000"/>
                </a:solidFill>
                <a:latin typeface="Consolas"/>
                <a:ea typeface="Consolas"/>
                <a:cs typeface="Consolas"/>
                <a:sym typeface="Consolas"/>
              </a:rPr>
              <a:t>;</a:t>
            </a:r>
            <a:endParaRPr sz="1300">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rPr lang="es" sz="1300">
                <a:solidFill>
                  <a:srgbClr val="000000"/>
                </a:solidFill>
                <a:latin typeface="Consolas"/>
                <a:ea typeface="Consolas"/>
                <a:cs typeface="Consolas"/>
                <a:sym typeface="Consolas"/>
              </a:rPr>
              <a:t>}</a:t>
            </a:r>
            <a:endParaRPr sz="1300">
              <a:solidFill>
                <a:srgbClr val="000000"/>
              </a:solidFill>
              <a:latin typeface="Consolas"/>
              <a:ea typeface="Consolas"/>
              <a:cs typeface="Consolas"/>
              <a:sym typeface="Consolas"/>
            </a:endParaRPr>
          </a:p>
          <a:p>
            <a:pPr indent="0" lvl="0" marL="0" rtl="0" algn="l">
              <a:lnSpc>
                <a:spcPct val="125000"/>
              </a:lnSpc>
              <a:spcBef>
                <a:spcPts val="0"/>
              </a:spcBef>
              <a:spcAft>
                <a:spcPts val="0"/>
              </a:spcAft>
              <a:buClr>
                <a:srgbClr val="000000"/>
              </a:buClr>
              <a:buSzPts val="1100"/>
              <a:buFont typeface="Arial"/>
              <a:buNone/>
            </a:pPr>
            <a:r>
              <a:t/>
            </a:r>
            <a:endParaRPr sz="1300">
              <a:solidFill>
                <a:srgbClr val="800000"/>
              </a:solidFill>
              <a:latin typeface="Consolas"/>
              <a:ea typeface="Consolas"/>
              <a:cs typeface="Consolas"/>
              <a:sym typeface="Consolas"/>
            </a:endParaRPr>
          </a:p>
          <a:p>
            <a:pPr indent="0" lvl="0" marL="0" rtl="0" algn="just">
              <a:lnSpc>
                <a:spcPct val="125000"/>
              </a:lnSpc>
              <a:spcBef>
                <a:spcPts val="0"/>
              </a:spcBef>
              <a:spcAft>
                <a:spcPts val="0"/>
              </a:spcAft>
              <a:buNone/>
            </a:pPr>
            <a:r>
              <a:t/>
            </a:r>
            <a:endParaRPr sz="1300">
              <a:solidFill>
                <a:srgbClr val="D7BA7D"/>
              </a:solidFill>
              <a:latin typeface="Consolas"/>
              <a:ea typeface="Consolas"/>
              <a:cs typeface="Consolas"/>
              <a:sym typeface="Consolas"/>
            </a:endParaRPr>
          </a:p>
        </p:txBody>
      </p:sp>
      <p:sp>
        <p:nvSpPr>
          <p:cNvPr id="225" name="Google Shape;225;p31"/>
          <p:cNvSpPr txBox="1"/>
          <p:nvPr/>
        </p:nvSpPr>
        <p:spPr>
          <a:xfrm>
            <a:off x="4784425" y="1979675"/>
            <a:ext cx="3475800" cy="2159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es" sz="1300">
                <a:solidFill>
                  <a:srgbClr val="800000"/>
                </a:solidFill>
                <a:latin typeface="Consolas"/>
                <a:ea typeface="Consolas"/>
                <a:cs typeface="Consolas"/>
                <a:sym typeface="Consolas"/>
              </a:rPr>
              <a:t>div</a:t>
            </a:r>
            <a:r>
              <a:rPr lang="es" sz="1300">
                <a:solidFill>
                  <a:srgbClr val="000000"/>
                </a:solidFill>
                <a:latin typeface="Consolas"/>
                <a:ea typeface="Consolas"/>
                <a:cs typeface="Consolas"/>
                <a:sym typeface="Consolas"/>
              </a:rPr>
              <a:t> </a:t>
            </a:r>
            <a:r>
              <a:rPr lang="es" sz="1300">
                <a:solidFill>
                  <a:srgbClr val="800000"/>
                </a:solidFill>
                <a:latin typeface="Consolas"/>
                <a:ea typeface="Consolas"/>
                <a:cs typeface="Consolas"/>
                <a:sym typeface="Consolas"/>
              </a:rPr>
              <a:t>p</a:t>
            </a:r>
            <a:r>
              <a:rPr lang="es" sz="1300">
                <a:solidFill>
                  <a:srgbClr val="000000"/>
                </a:solidFill>
                <a:latin typeface="Consolas"/>
                <a:ea typeface="Consolas"/>
                <a:cs typeface="Consolas"/>
                <a:sym typeface="Consolas"/>
              </a:rPr>
              <a:t> {</a:t>
            </a:r>
            <a:endParaRPr sz="1300">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rPr lang="es" sz="1300">
                <a:solidFill>
                  <a:srgbClr val="000000"/>
                </a:solidFill>
                <a:latin typeface="Consolas"/>
                <a:ea typeface="Consolas"/>
                <a:cs typeface="Consolas"/>
                <a:sym typeface="Consolas"/>
              </a:rPr>
              <a:t>   </a:t>
            </a:r>
            <a:r>
              <a:rPr lang="es" sz="1300">
                <a:solidFill>
                  <a:srgbClr val="FF0000"/>
                </a:solidFill>
                <a:latin typeface="Consolas"/>
                <a:ea typeface="Consolas"/>
                <a:cs typeface="Consolas"/>
                <a:sym typeface="Consolas"/>
              </a:rPr>
              <a:t>font-size</a:t>
            </a:r>
            <a:r>
              <a:rPr lang="es" sz="1300">
                <a:solidFill>
                  <a:srgbClr val="000000"/>
                </a:solidFill>
                <a:latin typeface="Consolas"/>
                <a:ea typeface="Consolas"/>
                <a:cs typeface="Consolas"/>
                <a:sym typeface="Consolas"/>
              </a:rPr>
              <a:t>: </a:t>
            </a:r>
            <a:r>
              <a:rPr lang="es" sz="1300">
                <a:solidFill>
                  <a:srgbClr val="09885A"/>
                </a:solidFill>
                <a:latin typeface="Consolas"/>
                <a:ea typeface="Consolas"/>
                <a:cs typeface="Consolas"/>
                <a:sym typeface="Consolas"/>
              </a:rPr>
              <a:t>20px</a:t>
            </a:r>
            <a:r>
              <a:rPr lang="es" sz="1300">
                <a:solidFill>
                  <a:srgbClr val="000000"/>
                </a:solidFill>
                <a:latin typeface="Consolas"/>
                <a:ea typeface="Consolas"/>
                <a:cs typeface="Consolas"/>
                <a:sym typeface="Consolas"/>
              </a:rPr>
              <a:t>;</a:t>
            </a:r>
            <a:endParaRPr sz="1300">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rPr lang="es" sz="1300">
                <a:solidFill>
                  <a:srgbClr val="000000"/>
                </a:solidFill>
                <a:latin typeface="Consolas"/>
                <a:ea typeface="Consolas"/>
                <a:cs typeface="Consolas"/>
                <a:sym typeface="Consolas"/>
              </a:rPr>
              <a:t>   </a:t>
            </a:r>
            <a:r>
              <a:rPr lang="es" sz="1300">
                <a:solidFill>
                  <a:srgbClr val="FF0000"/>
                </a:solidFill>
                <a:latin typeface="Consolas"/>
                <a:ea typeface="Consolas"/>
                <a:cs typeface="Consolas"/>
                <a:sym typeface="Consolas"/>
              </a:rPr>
              <a:t>color</a:t>
            </a:r>
            <a:r>
              <a:rPr lang="es" sz="1300">
                <a:solidFill>
                  <a:srgbClr val="000000"/>
                </a:solidFill>
                <a:latin typeface="Consolas"/>
                <a:ea typeface="Consolas"/>
                <a:cs typeface="Consolas"/>
                <a:sym typeface="Consolas"/>
              </a:rPr>
              <a:t>: </a:t>
            </a:r>
            <a:r>
              <a:rPr lang="es" sz="1300">
                <a:solidFill>
                  <a:srgbClr val="0451A5"/>
                </a:solidFill>
                <a:latin typeface="Consolas"/>
                <a:ea typeface="Consolas"/>
                <a:cs typeface="Consolas"/>
                <a:sym typeface="Consolas"/>
              </a:rPr>
              <a:t>white</a:t>
            </a:r>
            <a:r>
              <a:rPr lang="es" sz="1300">
                <a:solidFill>
                  <a:srgbClr val="000000"/>
                </a:solidFill>
                <a:latin typeface="Consolas"/>
                <a:ea typeface="Consolas"/>
                <a:cs typeface="Consolas"/>
                <a:sym typeface="Consolas"/>
              </a:rPr>
              <a:t>;</a:t>
            </a:r>
            <a:endParaRPr sz="1300">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rPr lang="es" sz="1300">
                <a:solidFill>
                  <a:srgbClr val="000000"/>
                </a:solidFill>
                <a:latin typeface="Consolas"/>
                <a:ea typeface="Consolas"/>
                <a:cs typeface="Consolas"/>
                <a:sym typeface="Consolas"/>
              </a:rPr>
              <a:t>   </a:t>
            </a:r>
            <a:r>
              <a:rPr lang="es" sz="1300">
                <a:solidFill>
                  <a:srgbClr val="FF0000"/>
                </a:solidFill>
                <a:latin typeface="Consolas"/>
                <a:ea typeface="Consolas"/>
                <a:cs typeface="Consolas"/>
                <a:sym typeface="Consolas"/>
              </a:rPr>
              <a:t>font-family</a:t>
            </a:r>
            <a:r>
              <a:rPr lang="es" sz="1300">
                <a:solidFill>
                  <a:srgbClr val="000000"/>
                </a:solidFill>
                <a:latin typeface="Consolas"/>
                <a:ea typeface="Consolas"/>
                <a:cs typeface="Consolas"/>
                <a:sym typeface="Consolas"/>
              </a:rPr>
              <a:t>: </a:t>
            </a:r>
            <a:r>
              <a:rPr lang="es" sz="1300">
                <a:solidFill>
                  <a:srgbClr val="0451A5"/>
                </a:solidFill>
                <a:latin typeface="Consolas"/>
                <a:ea typeface="Consolas"/>
                <a:cs typeface="Consolas"/>
                <a:sym typeface="Consolas"/>
              </a:rPr>
              <a:t>Arial</a:t>
            </a:r>
            <a:r>
              <a:rPr lang="es" sz="1300">
                <a:solidFill>
                  <a:srgbClr val="000000"/>
                </a:solidFill>
                <a:latin typeface="Consolas"/>
                <a:ea typeface="Consolas"/>
                <a:cs typeface="Consolas"/>
                <a:sym typeface="Consolas"/>
              </a:rPr>
              <a:t>, </a:t>
            </a:r>
            <a:r>
              <a:rPr lang="es" sz="1300">
                <a:solidFill>
                  <a:srgbClr val="0451A5"/>
                </a:solidFill>
                <a:latin typeface="Consolas"/>
                <a:ea typeface="Consolas"/>
                <a:cs typeface="Consolas"/>
                <a:sym typeface="Consolas"/>
              </a:rPr>
              <a:t>sans-serif</a:t>
            </a:r>
            <a:r>
              <a:rPr lang="es" sz="1300">
                <a:solidFill>
                  <a:srgbClr val="000000"/>
                </a:solidFill>
                <a:latin typeface="Consolas"/>
                <a:ea typeface="Consolas"/>
                <a:cs typeface="Consolas"/>
                <a:sym typeface="Consolas"/>
              </a:rPr>
              <a:t>;</a:t>
            </a:r>
            <a:endParaRPr sz="1300">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rPr lang="es" sz="1300">
                <a:solidFill>
                  <a:srgbClr val="000000"/>
                </a:solidFill>
                <a:latin typeface="Consolas"/>
                <a:ea typeface="Consolas"/>
                <a:cs typeface="Consolas"/>
                <a:sym typeface="Consolas"/>
              </a:rPr>
              <a:t>}</a:t>
            </a:r>
            <a:endParaRPr sz="1300">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t/>
            </a:r>
            <a:endParaRPr sz="1300">
              <a:solidFill>
                <a:srgbClr val="800000"/>
              </a:solidFill>
              <a:latin typeface="Consolas"/>
              <a:ea typeface="Consolas"/>
              <a:cs typeface="Consolas"/>
              <a:sym typeface="Consolas"/>
            </a:endParaRPr>
          </a:p>
          <a:p>
            <a:pPr indent="0" lvl="0" marL="0" rtl="0" algn="l">
              <a:lnSpc>
                <a:spcPct val="125000"/>
              </a:lnSpc>
              <a:spcBef>
                <a:spcPts val="0"/>
              </a:spcBef>
              <a:spcAft>
                <a:spcPts val="0"/>
              </a:spcAft>
              <a:buClr>
                <a:srgbClr val="000000"/>
              </a:buClr>
              <a:buSzPts val="1100"/>
              <a:buFont typeface="Arial"/>
              <a:buNone/>
            </a:pPr>
            <a:r>
              <a:t/>
            </a:r>
            <a:endParaRPr sz="1300">
              <a:solidFill>
                <a:srgbClr val="800000"/>
              </a:solidFill>
              <a:latin typeface="Consolas"/>
              <a:ea typeface="Consolas"/>
              <a:cs typeface="Consolas"/>
              <a:sym typeface="Consolas"/>
            </a:endParaRPr>
          </a:p>
          <a:p>
            <a:pPr indent="0" lvl="0" marL="0" rtl="0" algn="just">
              <a:lnSpc>
                <a:spcPct val="125000"/>
              </a:lnSpc>
              <a:spcBef>
                <a:spcPts val="0"/>
              </a:spcBef>
              <a:spcAft>
                <a:spcPts val="0"/>
              </a:spcAft>
              <a:buNone/>
            </a:pPr>
            <a:r>
              <a:t/>
            </a:r>
            <a:endParaRPr sz="1300">
              <a:solidFill>
                <a:srgbClr val="D7BA7D"/>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SASS SINTAXIS</a:t>
            </a:r>
            <a:endParaRPr b="1" i="0" sz="3500" u="none" cap="none" strike="noStrike">
              <a:solidFill>
                <a:schemeClr val="lt1"/>
              </a:solidFill>
              <a:latin typeface="DM Sans"/>
              <a:ea typeface="DM Sans"/>
              <a:cs typeface="DM Sans"/>
              <a:sym typeface="DM Sans"/>
            </a:endParaRPr>
          </a:p>
        </p:txBody>
      </p:sp>
      <p:sp>
        <p:nvSpPr>
          <p:cNvPr id="232" name="Google Shape;232;p32"/>
          <p:cNvSpPr txBox="1"/>
          <p:nvPr/>
        </p:nvSpPr>
        <p:spPr>
          <a:xfrm>
            <a:off x="986550" y="1570300"/>
            <a:ext cx="3438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Entonces, </a:t>
            </a:r>
            <a:r>
              <a:rPr b="1" lang="es">
                <a:latin typeface="DM Sans"/>
                <a:ea typeface="DM Sans"/>
                <a:cs typeface="DM Sans"/>
                <a:sym typeface="DM Sans"/>
              </a:rPr>
              <a:t>¿cómo se escribe el SCSS? </a:t>
            </a:r>
            <a:endParaRPr b="1">
              <a:latin typeface="DM Sans"/>
              <a:ea typeface="DM Sans"/>
              <a:cs typeface="DM Sans"/>
              <a:sym typeface="DM Sans"/>
            </a:endParaRPr>
          </a:p>
          <a:p>
            <a:pPr indent="0" lvl="0" marL="0" rtl="0" algn="l">
              <a:spcBef>
                <a:spcPts val="0"/>
              </a:spcBef>
              <a:spcAft>
                <a:spcPts val="0"/>
              </a:spcAft>
              <a:buNone/>
            </a:pPr>
            <a:r>
              <a:rPr b="1" lang="es">
                <a:latin typeface="DM Sans"/>
                <a:ea typeface="DM Sans"/>
                <a:cs typeface="DM Sans"/>
                <a:sym typeface="DM Sans"/>
              </a:rPr>
              <a:t>¿</a:t>
            </a:r>
            <a:r>
              <a:rPr b="1" lang="es">
                <a:latin typeface="DM Sans"/>
                <a:ea typeface="DM Sans"/>
                <a:cs typeface="DM Sans"/>
                <a:sym typeface="DM Sans"/>
              </a:rPr>
              <a:t>Igual</a:t>
            </a:r>
            <a:r>
              <a:rPr b="1" lang="es">
                <a:latin typeface="DM Sans"/>
                <a:ea typeface="DM Sans"/>
                <a:cs typeface="DM Sans"/>
                <a:sym typeface="DM Sans"/>
              </a:rPr>
              <a:t> que el CSS?</a:t>
            </a:r>
            <a:endParaRPr b="1">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Si bien es válido el CSS tal como lo escribimos, podemos ir de a poco agregando la sintaxis SCSS.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Siguiendo el ejemplo anterior, podría quedar de la siguiente forma.</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¿Notas la diferencia sutil? </a:t>
            </a:r>
            <a:endParaRPr>
              <a:latin typeface="DM Sans"/>
              <a:ea typeface="DM Sans"/>
              <a:cs typeface="DM Sans"/>
              <a:sym typeface="DM Sans"/>
            </a:endParaRPr>
          </a:p>
          <a:p>
            <a:pPr indent="0" lvl="0" marL="0" rtl="0" algn="l">
              <a:spcBef>
                <a:spcPts val="0"/>
              </a:spcBef>
              <a:spcAft>
                <a:spcPts val="0"/>
              </a:spcAft>
              <a:buNone/>
            </a:pPr>
            <a:r>
              <a:t/>
            </a:r>
            <a:endParaRPr/>
          </a:p>
        </p:txBody>
      </p:sp>
      <p:sp>
        <p:nvSpPr>
          <p:cNvPr id="233" name="Google Shape;233;p32"/>
          <p:cNvSpPr txBox="1"/>
          <p:nvPr/>
        </p:nvSpPr>
        <p:spPr>
          <a:xfrm>
            <a:off x="4666475" y="1334950"/>
            <a:ext cx="3580200" cy="3025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es" sz="1150">
                <a:solidFill>
                  <a:srgbClr val="800000"/>
                </a:solidFill>
                <a:latin typeface="Consolas"/>
                <a:ea typeface="Consolas"/>
                <a:cs typeface="Consolas"/>
                <a:sym typeface="Consolas"/>
              </a:rPr>
              <a:t>div</a:t>
            </a:r>
            <a:r>
              <a:rPr lang="es" sz="1150">
                <a:solidFill>
                  <a:srgbClr val="000000"/>
                </a:solidFill>
                <a:latin typeface="Consolas"/>
                <a:ea typeface="Consolas"/>
                <a:cs typeface="Consolas"/>
                <a:sym typeface="Consolas"/>
              </a:rPr>
              <a:t> {</a:t>
            </a:r>
            <a:endParaRPr sz="1150">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rPr lang="es" sz="1150">
                <a:solidFill>
                  <a:srgbClr val="000000"/>
                </a:solidFill>
                <a:latin typeface="Consolas"/>
                <a:ea typeface="Consolas"/>
                <a:cs typeface="Consolas"/>
                <a:sym typeface="Consolas"/>
              </a:rPr>
              <a:t>   </a:t>
            </a:r>
            <a:r>
              <a:rPr lang="es" sz="1150">
                <a:solidFill>
                  <a:srgbClr val="FF0000"/>
                </a:solidFill>
                <a:latin typeface="Consolas"/>
                <a:ea typeface="Consolas"/>
                <a:cs typeface="Consolas"/>
                <a:sym typeface="Consolas"/>
              </a:rPr>
              <a:t>width</a:t>
            </a:r>
            <a:r>
              <a:rPr lang="es" sz="1150">
                <a:solidFill>
                  <a:srgbClr val="000000"/>
                </a:solidFill>
                <a:latin typeface="Consolas"/>
                <a:ea typeface="Consolas"/>
                <a:cs typeface="Consolas"/>
                <a:sym typeface="Consolas"/>
              </a:rPr>
              <a:t>: </a:t>
            </a:r>
            <a:r>
              <a:rPr lang="es" sz="1150">
                <a:solidFill>
                  <a:srgbClr val="09885A"/>
                </a:solidFill>
                <a:latin typeface="Consolas"/>
                <a:ea typeface="Consolas"/>
                <a:cs typeface="Consolas"/>
                <a:sym typeface="Consolas"/>
              </a:rPr>
              <a:t>100px</a:t>
            </a:r>
            <a:r>
              <a:rPr lang="es" sz="1150">
                <a:solidFill>
                  <a:srgbClr val="000000"/>
                </a:solidFill>
                <a:latin typeface="Consolas"/>
                <a:ea typeface="Consolas"/>
                <a:cs typeface="Consolas"/>
                <a:sym typeface="Consolas"/>
              </a:rPr>
              <a:t>;</a:t>
            </a:r>
            <a:endParaRPr sz="1150">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rPr lang="es" sz="1150">
                <a:solidFill>
                  <a:srgbClr val="000000"/>
                </a:solidFill>
                <a:latin typeface="Consolas"/>
                <a:ea typeface="Consolas"/>
                <a:cs typeface="Consolas"/>
                <a:sym typeface="Consolas"/>
              </a:rPr>
              <a:t>   </a:t>
            </a:r>
            <a:r>
              <a:rPr lang="es" sz="1150">
                <a:solidFill>
                  <a:srgbClr val="FF0000"/>
                </a:solidFill>
                <a:latin typeface="Consolas"/>
                <a:ea typeface="Consolas"/>
                <a:cs typeface="Consolas"/>
                <a:sym typeface="Consolas"/>
              </a:rPr>
              <a:t>height</a:t>
            </a:r>
            <a:r>
              <a:rPr lang="es" sz="1150">
                <a:solidFill>
                  <a:srgbClr val="000000"/>
                </a:solidFill>
                <a:latin typeface="Consolas"/>
                <a:ea typeface="Consolas"/>
                <a:cs typeface="Consolas"/>
                <a:sym typeface="Consolas"/>
              </a:rPr>
              <a:t>: </a:t>
            </a:r>
            <a:r>
              <a:rPr lang="es" sz="1150">
                <a:solidFill>
                  <a:srgbClr val="09885A"/>
                </a:solidFill>
                <a:latin typeface="Consolas"/>
                <a:ea typeface="Consolas"/>
                <a:cs typeface="Consolas"/>
                <a:sym typeface="Consolas"/>
              </a:rPr>
              <a:t>100px</a:t>
            </a:r>
            <a:r>
              <a:rPr lang="es" sz="1150">
                <a:solidFill>
                  <a:srgbClr val="000000"/>
                </a:solidFill>
                <a:latin typeface="Consolas"/>
                <a:ea typeface="Consolas"/>
                <a:cs typeface="Consolas"/>
                <a:sym typeface="Consolas"/>
              </a:rPr>
              <a:t>;</a:t>
            </a:r>
            <a:endParaRPr sz="1150">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rPr lang="es" sz="1150">
                <a:solidFill>
                  <a:srgbClr val="000000"/>
                </a:solidFill>
                <a:latin typeface="Consolas"/>
                <a:ea typeface="Consolas"/>
                <a:cs typeface="Consolas"/>
                <a:sym typeface="Consolas"/>
              </a:rPr>
              <a:t>   </a:t>
            </a:r>
            <a:r>
              <a:rPr lang="es" sz="1150">
                <a:solidFill>
                  <a:srgbClr val="FF0000"/>
                </a:solidFill>
                <a:latin typeface="Consolas"/>
                <a:ea typeface="Consolas"/>
                <a:cs typeface="Consolas"/>
                <a:sym typeface="Consolas"/>
              </a:rPr>
              <a:t>background-color</a:t>
            </a:r>
            <a:r>
              <a:rPr lang="es" sz="1150">
                <a:solidFill>
                  <a:srgbClr val="000000"/>
                </a:solidFill>
                <a:latin typeface="Consolas"/>
                <a:ea typeface="Consolas"/>
                <a:cs typeface="Consolas"/>
                <a:sym typeface="Consolas"/>
              </a:rPr>
              <a:t>: </a:t>
            </a:r>
            <a:r>
              <a:rPr lang="es" sz="1150">
                <a:solidFill>
                  <a:srgbClr val="0451A5"/>
                </a:solidFill>
                <a:latin typeface="Consolas"/>
                <a:ea typeface="Consolas"/>
                <a:cs typeface="Consolas"/>
                <a:sym typeface="Consolas"/>
              </a:rPr>
              <a:t>red</a:t>
            </a:r>
            <a:r>
              <a:rPr lang="es" sz="1150">
                <a:solidFill>
                  <a:srgbClr val="000000"/>
                </a:solidFill>
                <a:latin typeface="Consolas"/>
                <a:ea typeface="Consolas"/>
                <a:cs typeface="Consolas"/>
                <a:sym typeface="Consolas"/>
              </a:rPr>
              <a:t>;</a:t>
            </a:r>
            <a:endParaRPr sz="1150">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rPr lang="es" sz="1150">
                <a:solidFill>
                  <a:srgbClr val="000000"/>
                </a:solidFill>
                <a:latin typeface="Consolas"/>
                <a:ea typeface="Consolas"/>
                <a:cs typeface="Consolas"/>
                <a:sym typeface="Consolas"/>
              </a:rPr>
              <a:t>   </a:t>
            </a:r>
            <a:r>
              <a:rPr lang="es" sz="1150">
                <a:solidFill>
                  <a:srgbClr val="FF0000"/>
                </a:solidFill>
                <a:latin typeface="Consolas"/>
                <a:ea typeface="Consolas"/>
                <a:cs typeface="Consolas"/>
                <a:sym typeface="Consolas"/>
              </a:rPr>
              <a:t>padding</a:t>
            </a:r>
            <a:r>
              <a:rPr lang="es" sz="1150">
                <a:solidFill>
                  <a:srgbClr val="000000"/>
                </a:solidFill>
                <a:latin typeface="Consolas"/>
                <a:ea typeface="Consolas"/>
                <a:cs typeface="Consolas"/>
                <a:sym typeface="Consolas"/>
              </a:rPr>
              <a:t>: </a:t>
            </a:r>
            <a:r>
              <a:rPr lang="es" sz="1150">
                <a:solidFill>
                  <a:srgbClr val="09885A"/>
                </a:solidFill>
                <a:latin typeface="Consolas"/>
                <a:ea typeface="Consolas"/>
                <a:cs typeface="Consolas"/>
                <a:sym typeface="Consolas"/>
              </a:rPr>
              <a:t>15px</a:t>
            </a:r>
            <a:r>
              <a:rPr lang="es" sz="1150">
                <a:solidFill>
                  <a:srgbClr val="000000"/>
                </a:solidFill>
                <a:latin typeface="Consolas"/>
                <a:ea typeface="Consolas"/>
                <a:cs typeface="Consolas"/>
                <a:sym typeface="Consolas"/>
              </a:rPr>
              <a:t>;</a:t>
            </a:r>
            <a:endParaRPr sz="1150">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rPr lang="es" sz="1150">
                <a:solidFill>
                  <a:srgbClr val="000000"/>
                </a:solidFill>
                <a:latin typeface="Consolas"/>
                <a:ea typeface="Consolas"/>
                <a:cs typeface="Consolas"/>
                <a:sym typeface="Consolas"/>
              </a:rPr>
              <a:t>   </a:t>
            </a:r>
            <a:r>
              <a:rPr lang="es" sz="1150">
                <a:solidFill>
                  <a:srgbClr val="800000"/>
                </a:solidFill>
                <a:latin typeface="Consolas"/>
                <a:ea typeface="Consolas"/>
                <a:cs typeface="Consolas"/>
                <a:sym typeface="Consolas"/>
              </a:rPr>
              <a:t>p</a:t>
            </a:r>
            <a:r>
              <a:rPr lang="es" sz="1150">
                <a:solidFill>
                  <a:srgbClr val="000000"/>
                </a:solidFill>
                <a:latin typeface="Consolas"/>
                <a:ea typeface="Consolas"/>
                <a:cs typeface="Consolas"/>
                <a:sym typeface="Consolas"/>
              </a:rPr>
              <a:t> {</a:t>
            </a:r>
            <a:endParaRPr sz="1150">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rPr lang="es" sz="1150">
                <a:solidFill>
                  <a:srgbClr val="000000"/>
                </a:solidFill>
                <a:latin typeface="Consolas"/>
                <a:ea typeface="Consolas"/>
                <a:cs typeface="Consolas"/>
                <a:sym typeface="Consolas"/>
              </a:rPr>
              <a:t>       </a:t>
            </a:r>
            <a:r>
              <a:rPr lang="es" sz="1150">
                <a:solidFill>
                  <a:srgbClr val="FF0000"/>
                </a:solidFill>
                <a:latin typeface="Consolas"/>
                <a:ea typeface="Consolas"/>
                <a:cs typeface="Consolas"/>
                <a:sym typeface="Consolas"/>
              </a:rPr>
              <a:t>font-size</a:t>
            </a:r>
            <a:r>
              <a:rPr lang="es" sz="1150">
                <a:solidFill>
                  <a:srgbClr val="000000"/>
                </a:solidFill>
                <a:latin typeface="Consolas"/>
                <a:ea typeface="Consolas"/>
                <a:cs typeface="Consolas"/>
                <a:sym typeface="Consolas"/>
              </a:rPr>
              <a:t>: </a:t>
            </a:r>
            <a:r>
              <a:rPr lang="es" sz="1150">
                <a:solidFill>
                  <a:srgbClr val="09885A"/>
                </a:solidFill>
                <a:latin typeface="Consolas"/>
                <a:ea typeface="Consolas"/>
                <a:cs typeface="Consolas"/>
                <a:sym typeface="Consolas"/>
              </a:rPr>
              <a:t>20px</a:t>
            </a:r>
            <a:r>
              <a:rPr lang="es" sz="1150">
                <a:solidFill>
                  <a:srgbClr val="000000"/>
                </a:solidFill>
                <a:latin typeface="Consolas"/>
                <a:ea typeface="Consolas"/>
                <a:cs typeface="Consolas"/>
                <a:sym typeface="Consolas"/>
              </a:rPr>
              <a:t>;</a:t>
            </a:r>
            <a:endParaRPr sz="1150">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rPr lang="es" sz="1150">
                <a:solidFill>
                  <a:srgbClr val="000000"/>
                </a:solidFill>
                <a:latin typeface="Consolas"/>
                <a:ea typeface="Consolas"/>
                <a:cs typeface="Consolas"/>
                <a:sym typeface="Consolas"/>
              </a:rPr>
              <a:t>       </a:t>
            </a:r>
            <a:r>
              <a:rPr lang="es" sz="1150">
                <a:solidFill>
                  <a:srgbClr val="FF0000"/>
                </a:solidFill>
                <a:latin typeface="Consolas"/>
                <a:ea typeface="Consolas"/>
                <a:cs typeface="Consolas"/>
                <a:sym typeface="Consolas"/>
              </a:rPr>
              <a:t>color</a:t>
            </a:r>
            <a:r>
              <a:rPr lang="es" sz="1150">
                <a:solidFill>
                  <a:srgbClr val="000000"/>
                </a:solidFill>
                <a:latin typeface="Consolas"/>
                <a:ea typeface="Consolas"/>
                <a:cs typeface="Consolas"/>
                <a:sym typeface="Consolas"/>
              </a:rPr>
              <a:t>: </a:t>
            </a:r>
            <a:r>
              <a:rPr lang="es" sz="1150">
                <a:solidFill>
                  <a:srgbClr val="0451A5"/>
                </a:solidFill>
                <a:latin typeface="Consolas"/>
                <a:ea typeface="Consolas"/>
                <a:cs typeface="Consolas"/>
                <a:sym typeface="Consolas"/>
              </a:rPr>
              <a:t>white</a:t>
            </a:r>
            <a:r>
              <a:rPr lang="es" sz="1150">
                <a:solidFill>
                  <a:srgbClr val="000000"/>
                </a:solidFill>
                <a:latin typeface="Consolas"/>
                <a:ea typeface="Consolas"/>
                <a:cs typeface="Consolas"/>
                <a:sym typeface="Consolas"/>
              </a:rPr>
              <a:t>;</a:t>
            </a:r>
            <a:endParaRPr sz="1150">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rPr lang="es" sz="1150">
                <a:solidFill>
                  <a:srgbClr val="000000"/>
                </a:solidFill>
                <a:latin typeface="Consolas"/>
                <a:ea typeface="Consolas"/>
                <a:cs typeface="Consolas"/>
                <a:sym typeface="Consolas"/>
              </a:rPr>
              <a:t>       </a:t>
            </a:r>
            <a:r>
              <a:rPr lang="es" sz="1150">
                <a:solidFill>
                  <a:srgbClr val="FF0000"/>
                </a:solidFill>
                <a:latin typeface="Consolas"/>
                <a:ea typeface="Consolas"/>
                <a:cs typeface="Consolas"/>
                <a:sym typeface="Consolas"/>
              </a:rPr>
              <a:t>font-family</a:t>
            </a:r>
            <a:r>
              <a:rPr lang="es" sz="1150">
                <a:solidFill>
                  <a:srgbClr val="000000"/>
                </a:solidFill>
                <a:latin typeface="Consolas"/>
                <a:ea typeface="Consolas"/>
                <a:cs typeface="Consolas"/>
                <a:sym typeface="Consolas"/>
              </a:rPr>
              <a:t>: </a:t>
            </a:r>
            <a:r>
              <a:rPr lang="es" sz="1150">
                <a:solidFill>
                  <a:srgbClr val="0451A5"/>
                </a:solidFill>
                <a:latin typeface="Consolas"/>
                <a:ea typeface="Consolas"/>
                <a:cs typeface="Consolas"/>
                <a:sym typeface="Consolas"/>
              </a:rPr>
              <a:t>Arial</a:t>
            </a:r>
            <a:r>
              <a:rPr lang="es" sz="1150">
                <a:solidFill>
                  <a:srgbClr val="000000"/>
                </a:solidFill>
                <a:latin typeface="Consolas"/>
                <a:ea typeface="Consolas"/>
                <a:cs typeface="Consolas"/>
                <a:sym typeface="Consolas"/>
              </a:rPr>
              <a:t>, </a:t>
            </a:r>
            <a:r>
              <a:rPr lang="es" sz="1150">
                <a:solidFill>
                  <a:srgbClr val="0451A5"/>
                </a:solidFill>
                <a:latin typeface="Consolas"/>
                <a:ea typeface="Consolas"/>
                <a:cs typeface="Consolas"/>
                <a:sym typeface="Consolas"/>
              </a:rPr>
              <a:t>sans-serif</a:t>
            </a:r>
            <a:r>
              <a:rPr lang="es" sz="1150">
                <a:solidFill>
                  <a:srgbClr val="000000"/>
                </a:solidFill>
                <a:latin typeface="Consolas"/>
                <a:ea typeface="Consolas"/>
                <a:cs typeface="Consolas"/>
                <a:sym typeface="Consolas"/>
              </a:rPr>
              <a:t>;</a:t>
            </a:r>
            <a:endParaRPr sz="1150">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rPr lang="es" sz="1150">
                <a:solidFill>
                  <a:srgbClr val="000000"/>
                </a:solidFill>
                <a:latin typeface="Consolas"/>
                <a:ea typeface="Consolas"/>
                <a:cs typeface="Consolas"/>
                <a:sym typeface="Consolas"/>
              </a:rPr>
              <a:t>   }</a:t>
            </a:r>
            <a:endParaRPr sz="1150">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rPr lang="es" sz="1150">
                <a:solidFill>
                  <a:srgbClr val="000000"/>
                </a:solidFill>
                <a:latin typeface="Consolas"/>
                <a:ea typeface="Consolas"/>
                <a:cs typeface="Consolas"/>
                <a:sym typeface="Consolas"/>
              </a:rPr>
              <a:t>}</a:t>
            </a:r>
            <a:endParaRPr sz="1150">
              <a:solidFill>
                <a:srgbClr val="000000"/>
              </a:solidFill>
              <a:latin typeface="Consolas"/>
              <a:ea typeface="Consolas"/>
              <a:cs typeface="Consolas"/>
              <a:sym typeface="Consolas"/>
            </a:endParaRPr>
          </a:p>
          <a:p>
            <a:pPr indent="0" lvl="0" marL="0" rtl="0" algn="just">
              <a:lnSpc>
                <a:spcPct val="125000"/>
              </a:lnSpc>
              <a:spcBef>
                <a:spcPts val="0"/>
              </a:spcBef>
              <a:spcAft>
                <a:spcPts val="0"/>
              </a:spcAft>
              <a:buNone/>
            </a:pPr>
            <a:r>
              <a:t/>
            </a:r>
            <a:endParaRPr sz="1150">
              <a:solidFill>
                <a:srgbClr val="800000"/>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5"/>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SASS I &amp; II</a:t>
            </a:r>
            <a:endParaRPr b="1" i="0" sz="4000" u="none" cap="none" strike="noStrike">
              <a:solidFill>
                <a:srgbClr val="EAFF6A"/>
              </a:solidFill>
              <a:latin typeface="DM Sans"/>
              <a:ea typeface="DM Sans"/>
              <a:cs typeface="DM Sans"/>
              <a:sym typeface="DM Sans"/>
            </a:endParaRPr>
          </a:p>
        </p:txBody>
      </p:sp>
      <p:sp>
        <p:nvSpPr>
          <p:cNvPr id="49" name="Google Shape;49;p1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a:t>
            </a:r>
            <a:r>
              <a:rPr b="1" lang="es" sz="1800">
                <a:solidFill>
                  <a:schemeClr val="lt1"/>
                </a:solidFill>
                <a:latin typeface="DM Sans"/>
                <a:ea typeface="DM Sans"/>
                <a:cs typeface="DM Sans"/>
                <a:sym typeface="DM Sans"/>
              </a:rPr>
              <a:t>07</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DESARROLLO WEB</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Nesting, vars e import</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Nesting o anidación</a:t>
            </a:r>
            <a:endParaRPr b="1" i="0" sz="4000" u="none" cap="none" strike="noStrike">
              <a:solidFill>
                <a:schemeClr val="dk1"/>
              </a:solidFill>
              <a:latin typeface="DM Sans"/>
              <a:ea typeface="DM Sans"/>
              <a:cs typeface="DM Sans"/>
              <a:sym typeface="DM Sans"/>
            </a:endParaRPr>
          </a:p>
        </p:txBody>
      </p:sp>
      <p:sp>
        <p:nvSpPr>
          <p:cNvPr id="244" name="Google Shape;244;p34"/>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HTML sigue una estricta estructura de anidación, mientras que CSS, por lo general, es un caos total. </a:t>
            </a:r>
            <a:endParaRPr sz="1350">
              <a:latin typeface="DM Sans"/>
              <a:ea typeface="DM Sans"/>
              <a:cs typeface="DM Sans"/>
              <a:sym typeface="DM Sans"/>
            </a:endParaRPr>
          </a:p>
        </p:txBody>
      </p:sp>
      <p:sp>
        <p:nvSpPr>
          <p:cNvPr id="245" name="Google Shape;245;p34"/>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 la anidación de SASS, puedes </a:t>
            </a:r>
            <a:r>
              <a:rPr lang="es" sz="1350">
                <a:highlight>
                  <a:schemeClr val="accent6"/>
                </a:highlight>
                <a:latin typeface="DM Sans"/>
                <a:ea typeface="DM Sans"/>
                <a:cs typeface="DM Sans"/>
                <a:sym typeface="DM Sans"/>
              </a:rPr>
              <a:t>organizar tu hoja de estilo de una manera que se asemeja a la de HTML</a:t>
            </a:r>
            <a:r>
              <a:rPr lang="es" sz="1350">
                <a:latin typeface="DM Sans"/>
                <a:ea typeface="DM Sans"/>
                <a:cs typeface="DM Sans"/>
                <a:sym typeface="DM Sans"/>
              </a:rPr>
              <a:t>, lo que reduce la posibilidad de conflictos en el CSS.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nvSpPr>
        <p:spPr>
          <a:xfrm>
            <a:off x="501450" y="2747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Nesting o anidación</a:t>
            </a:r>
            <a:endParaRPr b="1" i="0" sz="4000" u="none" cap="none" strike="noStrike">
              <a:solidFill>
                <a:schemeClr val="dk1"/>
              </a:solidFill>
              <a:latin typeface="DM Sans"/>
              <a:ea typeface="DM Sans"/>
              <a:cs typeface="DM Sans"/>
              <a:sym typeface="DM Sans"/>
            </a:endParaRPr>
          </a:p>
        </p:txBody>
      </p:sp>
      <p:sp>
        <p:nvSpPr>
          <p:cNvPr id="251" name="Google Shape;251;p35"/>
          <p:cNvSpPr txBox="1"/>
          <p:nvPr/>
        </p:nvSpPr>
        <p:spPr>
          <a:xfrm>
            <a:off x="865025" y="1061500"/>
            <a:ext cx="2940300" cy="3441600"/>
          </a:xfrm>
          <a:prstGeom prst="rect">
            <a:avLst/>
          </a:prstGeom>
          <a:solidFill>
            <a:srgbClr val="F3F3F3"/>
          </a:solid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Clr>
                <a:srgbClr val="000000"/>
              </a:buClr>
              <a:buSzPts val="1100"/>
              <a:buFont typeface="Arial"/>
              <a:buNone/>
            </a:pPr>
            <a:r>
              <a:rPr lang="es" sz="1100">
                <a:solidFill>
                  <a:srgbClr val="FF0000"/>
                </a:solidFill>
                <a:latin typeface="Consolas"/>
                <a:ea typeface="Consolas"/>
                <a:cs typeface="Consolas"/>
                <a:sym typeface="Consolas"/>
              </a:rPr>
              <a:t>ul </a:t>
            </a:r>
            <a:r>
              <a:rPr lang="es" sz="1100">
                <a:solidFill>
                  <a:srgbClr val="0000FF"/>
                </a:solidFill>
                <a:latin typeface="Consolas"/>
                <a:ea typeface="Consolas"/>
                <a:cs typeface="Consolas"/>
                <a:sym typeface="Consolas"/>
              </a:rPr>
              <a:t>{</a:t>
            </a:r>
            <a:endParaRPr sz="11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00">
                <a:solidFill>
                  <a:srgbClr val="0000FF"/>
                </a:solidFill>
                <a:latin typeface="Consolas"/>
                <a:ea typeface="Consolas"/>
                <a:cs typeface="Consolas"/>
                <a:sym typeface="Consolas"/>
              </a:rPr>
              <a:t> list-style: none;</a:t>
            </a:r>
            <a:endParaRPr sz="11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00">
                <a:solidFill>
                  <a:srgbClr val="0000FF"/>
                </a:solidFill>
                <a:latin typeface="Consolas"/>
                <a:ea typeface="Consolas"/>
                <a:cs typeface="Consolas"/>
                <a:sym typeface="Consolas"/>
              </a:rPr>
              <a:t> 	 </a:t>
            </a:r>
            <a:r>
              <a:rPr lang="es" sz="1100">
                <a:solidFill>
                  <a:srgbClr val="FF0000"/>
                </a:solidFill>
                <a:latin typeface="Consolas"/>
                <a:ea typeface="Consolas"/>
                <a:cs typeface="Consolas"/>
                <a:sym typeface="Consolas"/>
              </a:rPr>
              <a:t>li</a:t>
            </a:r>
            <a:r>
              <a:rPr lang="es" sz="1100">
                <a:solidFill>
                  <a:srgbClr val="0000FF"/>
                </a:solidFill>
                <a:latin typeface="Consolas"/>
                <a:ea typeface="Consolas"/>
                <a:cs typeface="Consolas"/>
                <a:sym typeface="Consolas"/>
              </a:rPr>
              <a:t> {</a:t>
            </a:r>
            <a:endParaRPr sz="11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00">
                <a:solidFill>
                  <a:srgbClr val="0000FF"/>
                </a:solidFill>
                <a:latin typeface="Consolas"/>
                <a:ea typeface="Consolas"/>
                <a:cs typeface="Consolas"/>
                <a:sym typeface="Consolas"/>
              </a:rPr>
              <a:t>   		padding: 15px;</a:t>
            </a:r>
            <a:endParaRPr sz="11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00">
                <a:solidFill>
                  <a:srgbClr val="0000FF"/>
                </a:solidFill>
                <a:latin typeface="Consolas"/>
                <a:ea typeface="Consolas"/>
                <a:cs typeface="Consolas"/>
                <a:sym typeface="Consolas"/>
              </a:rPr>
              <a:t>   		display: inline-block;</a:t>
            </a:r>
            <a:endParaRPr sz="11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00">
                <a:solidFill>
                  <a:srgbClr val="0000FF"/>
                </a:solidFill>
                <a:latin typeface="Consolas"/>
                <a:ea typeface="Consolas"/>
                <a:cs typeface="Consolas"/>
                <a:sym typeface="Consolas"/>
              </a:rPr>
              <a:t> </a:t>
            </a:r>
            <a:r>
              <a:rPr lang="es" sz="1100">
                <a:solidFill>
                  <a:srgbClr val="FF0000"/>
                </a:solidFill>
                <a:latin typeface="Consolas"/>
                <a:ea typeface="Consolas"/>
                <a:cs typeface="Consolas"/>
                <a:sym typeface="Consolas"/>
              </a:rPr>
              <a:t> 	       a </a:t>
            </a:r>
            <a:r>
              <a:rPr lang="es" sz="1100">
                <a:solidFill>
                  <a:srgbClr val="0000FF"/>
                </a:solidFill>
                <a:latin typeface="Consolas"/>
                <a:ea typeface="Consolas"/>
                <a:cs typeface="Consolas"/>
                <a:sym typeface="Consolas"/>
              </a:rPr>
              <a:t>{</a:t>
            </a:r>
            <a:endParaRPr sz="11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00">
                <a:solidFill>
                  <a:srgbClr val="0000FF"/>
                </a:solidFill>
                <a:latin typeface="Consolas"/>
                <a:ea typeface="Consolas"/>
                <a:cs typeface="Consolas"/>
                <a:sym typeface="Consolas"/>
              </a:rPr>
              <a:t>    		     text-decoration: none;</a:t>
            </a:r>
            <a:endParaRPr sz="11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00">
                <a:solidFill>
                  <a:srgbClr val="0000FF"/>
                </a:solidFill>
                <a:latin typeface="Consolas"/>
                <a:ea typeface="Consolas"/>
                <a:cs typeface="Consolas"/>
                <a:sym typeface="Consolas"/>
              </a:rPr>
              <a:t>   	                 font-size: 16px;</a:t>
            </a:r>
            <a:endParaRPr sz="11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00">
                <a:solidFill>
                  <a:srgbClr val="0000FF"/>
                </a:solidFill>
                <a:latin typeface="Consolas"/>
                <a:ea typeface="Consolas"/>
                <a:cs typeface="Consolas"/>
                <a:sym typeface="Consolas"/>
              </a:rPr>
              <a:t>    		     color: #444;</a:t>
            </a:r>
            <a:endParaRPr sz="11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00">
                <a:solidFill>
                  <a:srgbClr val="0000FF"/>
                </a:solidFill>
                <a:latin typeface="Consolas"/>
                <a:ea typeface="Consolas"/>
                <a:cs typeface="Consolas"/>
                <a:sym typeface="Consolas"/>
              </a:rPr>
              <a:t>   	      }</a:t>
            </a:r>
            <a:endParaRPr sz="11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00">
                <a:solidFill>
                  <a:srgbClr val="0000FF"/>
                </a:solidFill>
                <a:latin typeface="Consolas"/>
                <a:ea typeface="Consolas"/>
                <a:cs typeface="Consolas"/>
                <a:sym typeface="Consolas"/>
              </a:rPr>
              <a:t>             }</a:t>
            </a:r>
            <a:endParaRPr sz="11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00">
                <a:solidFill>
                  <a:srgbClr val="0000FF"/>
                </a:solidFill>
                <a:latin typeface="Consolas"/>
                <a:ea typeface="Consolas"/>
                <a:cs typeface="Consolas"/>
                <a:sym typeface="Consolas"/>
              </a:rPr>
              <a:t>}</a:t>
            </a:r>
            <a:endParaRPr sz="1100">
              <a:latin typeface="Consolas"/>
              <a:ea typeface="Consolas"/>
              <a:cs typeface="Consolas"/>
              <a:sym typeface="Consolas"/>
            </a:endParaRPr>
          </a:p>
        </p:txBody>
      </p:sp>
      <p:sp>
        <p:nvSpPr>
          <p:cNvPr id="252" name="Google Shape;252;p35"/>
          <p:cNvSpPr txBox="1"/>
          <p:nvPr/>
        </p:nvSpPr>
        <p:spPr>
          <a:xfrm>
            <a:off x="4693850" y="1061500"/>
            <a:ext cx="3244800" cy="3441600"/>
          </a:xfrm>
          <a:prstGeom prst="rect">
            <a:avLst/>
          </a:prstGeom>
          <a:solidFill>
            <a:srgbClr val="F3F3F3"/>
          </a:solid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Clr>
                <a:srgbClr val="000000"/>
              </a:buClr>
              <a:buSzPts val="1100"/>
              <a:buFont typeface="Arial"/>
              <a:buNone/>
            </a:pPr>
            <a:r>
              <a:rPr lang="es" sz="1200">
                <a:solidFill>
                  <a:srgbClr val="FF0000"/>
                </a:solidFill>
                <a:latin typeface="Consolas"/>
                <a:ea typeface="Consolas"/>
                <a:cs typeface="Consolas"/>
                <a:sym typeface="Consolas"/>
              </a:rPr>
              <a:t>ul</a:t>
            </a:r>
            <a:r>
              <a:rPr lang="es" sz="1200">
                <a:solidFill>
                  <a:srgbClr val="0000FF"/>
                </a:solidFill>
                <a:latin typeface="Consolas"/>
                <a:ea typeface="Consolas"/>
                <a:cs typeface="Consolas"/>
                <a:sym typeface="Consolas"/>
              </a:rPr>
              <a:t> {</a:t>
            </a:r>
            <a:endParaRPr sz="1200">
              <a:solidFill>
                <a:srgbClr val="0000FF"/>
              </a:solidFill>
              <a:latin typeface="Consolas"/>
              <a:ea typeface="Consolas"/>
              <a:cs typeface="Consolas"/>
              <a:sym typeface="Consolas"/>
            </a:endParaRPr>
          </a:p>
          <a:p>
            <a:pPr indent="457200" lvl="0" marL="0" rtl="0" algn="just">
              <a:lnSpc>
                <a:spcPct val="135714"/>
              </a:lnSpc>
              <a:spcBef>
                <a:spcPts val="0"/>
              </a:spcBef>
              <a:spcAft>
                <a:spcPts val="0"/>
              </a:spcAft>
              <a:buClr>
                <a:srgbClr val="000000"/>
              </a:buClr>
              <a:buSzPts val="1100"/>
              <a:buFont typeface="Arial"/>
              <a:buNone/>
            </a:pPr>
            <a:r>
              <a:rPr lang="es" sz="1200">
                <a:solidFill>
                  <a:srgbClr val="0000FF"/>
                </a:solidFill>
                <a:latin typeface="Consolas"/>
                <a:ea typeface="Consolas"/>
                <a:cs typeface="Consolas"/>
                <a:sym typeface="Consolas"/>
              </a:rPr>
              <a:t> list-style: none;</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200">
                <a:solidFill>
                  <a:srgbClr val="0000FF"/>
                </a:solidFill>
                <a:latin typeface="Consolas"/>
                <a:ea typeface="Consolas"/>
                <a:cs typeface="Consolas"/>
                <a:sym typeface="Consolas"/>
              </a:rPr>
              <a:t>}</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200">
                <a:solidFill>
                  <a:srgbClr val="FF0000"/>
                </a:solidFill>
                <a:latin typeface="Consolas"/>
                <a:ea typeface="Consolas"/>
                <a:cs typeface="Consolas"/>
                <a:sym typeface="Consolas"/>
              </a:rPr>
              <a:t>ul li</a:t>
            </a:r>
            <a:r>
              <a:rPr lang="es" sz="1200">
                <a:solidFill>
                  <a:srgbClr val="0000FF"/>
                </a:solidFill>
                <a:latin typeface="Consolas"/>
                <a:ea typeface="Consolas"/>
                <a:cs typeface="Consolas"/>
                <a:sym typeface="Consolas"/>
              </a:rPr>
              <a:t> {</a:t>
            </a:r>
            <a:endParaRPr sz="1200">
              <a:solidFill>
                <a:srgbClr val="0000FF"/>
              </a:solidFill>
              <a:latin typeface="Consolas"/>
              <a:ea typeface="Consolas"/>
              <a:cs typeface="Consolas"/>
              <a:sym typeface="Consolas"/>
            </a:endParaRPr>
          </a:p>
          <a:p>
            <a:pPr indent="0" lvl="0" marL="457200" rtl="0" algn="just">
              <a:lnSpc>
                <a:spcPct val="135714"/>
              </a:lnSpc>
              <a:spcBef>
                <a:spcPts val="0"/>
              </a:spcBef>
              <a:spcAft>
                <a:spcPts val="0"/>
              </a:spcAft>
              <a:buClr>
                <a:srgbClr val="000000"/>
              </a:buClr>
              <a:buSzPts val="1100"/>
              <a:buFont typeface="Arial"/>
              <a:buNone/>
            </a:pPr>
            <a:r>
              <a:rPr lang="es" sz="1200">
                <a:solidFill>
                  <a:srgbClr val="0000FF"/>
                </a:solidFill>
                <a:latin typeface="Consolas"/>
                <a:ea typeface="Consolas"/>
                <a:cs typeface="Consolas"/>
                <a:sym typeface="Consolas"/>
              </a:rPr>
              <a:t> padding: 15px;</a:t>
            </a:r>
            <a:endParaRPr sz="1200">
              <a:solidFill>
                <a:srgbClr val="0000FF"/>
              </a:solidFill>
              <a:latin typeface="Consolas"/>
              <a:ea typeface="Consolas"/>
              <a:cs typeface="Consolas"/>
              <a:sym typeface="Consolas"/>
            </a:endParaRPr>
          </a:p>
          <a:p>
            <a:pPr indent="0" lvl="0" marL="457200" rtl="0" algn="just">
              <a:lnSpc>
                <a:spcPct val="135714"/>
              </a:lnSpc>
              <a:spcBef>
                <a:spcPts val="0"/>
              </a:spcBef>
              <a:spcAft>
                <a:spcPts val="0"/>
              </a:spcAft>
              <a:buClr>
                <a:srgbClr val="000000"/>
              </a:buClr>
              <a:buSzPts val="1100"/>
              <a:buFont typeface="Arial"/>
              <a:buNone/>
            </a:pPr>
            <a:r>
              <a:rPr lang="es" sz="1200">
                <a:solidFill>
                  <a:srgbClr val="0000FF"/>
                </a:solidFill>
                <a:latin typeface="Consolas"/>
                <a:ea typeface="Consolas"/>
                <a:cs typeface="Consolas"/>
                <a:sym typeface="Consolas"/>
              </a:rPr>
              <a:t> display: inline-block;</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200">
                <a:solidFill>
                  <a:srgbClr val="0000FF"/>
                </a:solidFill>
                <a:latin typeface="Consolas"/>
                <a:ea typeface="Consolas"/>
                <a:cs typeface="Consolas"/>
                <a:sym typeface="Consolas"/>
              </a:rPr>
              <a:t>}</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200">
                <a:solidFill>
                  <a:srgbClr val="FF0000"/>
                </a:solidFill>
                <a:latin typeface="Consolas"/>
                <a:ea typeface="Consolas"/>
                <a:cs typeface="Consolas"/>
                <a:sym typeface="Consolas"/>
              </a:rPr>
              <a:t>ul li a</a:t>
            </a:r>
            <a:r>
              <a:rPr lang="es" sz="1200">
                <a:solidFill>
                  <a:srgbClr val="0000FF"/>
                </a:solidFill>
                <a:latin typeface="Consolas"/>
                <a:ea typeface="Consolas"/>
                <a:cs typeface="Consolas"/>
                <a:sym typeface="Consolas"/>
              </a:rPr>
              <a:t> {</a:t>
            </a:r>
            <a:endParaRPr sz="1200">
              <a:solidFill>
                <a:srgbClr val="0000FF"/>
              </a:solidFill>
              <a:latin typeface="Consolas"/>
              <a:ea typeface="Consolas"/>
              <a:cs typeface="Consolas"/>
              <a:sym typeface="Consolas"/>
            </a:endParaRPr>
          </a:p>
          <a:p>
            <a:pPr indent="0" lvl="0" marL="457200" rtl="0" algn="just">
              <a:lnSpc>
                <a:spcPct val="135714"/>
              </a:lnSpc>
              <a:spcBef>
                <a:spcPts val="0"/>
              </a:spcBef>
              <a:spcAft>
                <a:spcPts val="0"/>
              </a:spcAft>
              <a:buClr>
                <a:srgbClr val="000000"/>
              </a:buClr>
              <a:buSzPts val="1100"/>
              <a:buFont typeface="Arial"/>
              <a:buNone/>
            </a:pPr>
            <a:r>
              <a:rPr lang="es" sz="1200">
                <a:solidFill>
                  <a:srgbClr val="0000FF"/>
                </a:solidFill>
                <a:latin typeface="Consolas"/>
                <a:ea typeface="Consolas"/>
                <a:cs typeface="Consolas"/>
                <a:sym typeface="Consolas"/>
              </a:rPr>
              <a:t> text-decoration: none;</a:t>
            </a:r>
            <a:endParaRPr sz="1200">
              <a:solidFill>
                <a:srgbClr val="0000FF"/>
              </a:solidFill>
              <a:latin typeface="Consolas"/>
              <a:ea typeface="Consolas"/>
              <a:cs typeface="Consolas"/>
              <a:sym typeface="Consolas"/>
            </a:endParaRPr>
          </a:p>
          <a:p>
            <a:pPr indent="0" lvl="0" marL="457200" rtl="0" algn="just">
              <a:lnSpc>
                <a:spcPct val="135714"/>
              </a:lnSpc>
              <a:spcBef>
                <a:spcPts val="0"/>
              </a:spcBef>
              <a:spcAft>
                <a:spcPts val="0"/>
              </a:spcAft>
              <a:buClr>
                <a:srgbClr val="000000"/>
              </a:buClr>
              <a:buSzPts val="1100"/>
              <a:buFont typeface="Arial"/>
              <a:buNone/>
            </a:pPr>
            <a:r>
              <a:rPr lang="es" sz="1200">
                <a:solidFill>
                  <a:srgbClr val="0000FF"/>
                </a:solidFill>
                <a:latin typeface="Consolas"/>
                <a:ea typeface="Consolas"/>
                <a:cs typeface="Consolas"/>
                <a:sym typeface="Consolas"/>
              </a:rPr>
              <a:t> font-size: 16px;</a:t>
            </a:r>
            <a:endParaRPr sz="1200">
              <a:solidFill>
                <a:srgbClr val="0000FF"/>
              </a:solidFill>
              <a:latin typeface="Consolas"/>
              <a:ea typeface="Consolas"/>
              <a:cs typeface="Consolas"/>
              <a:sym typeface="Consolas"/>
            </a:endParaRPr>
          </a:p>
          <a:p>
            <a:pPr indent="0" lvl="0" marL="457200" rtl="0" algn="just">
              <a:lnSpc>
                <a:spcPct val="135714"/>
              </a:lnSpc>
              <a:spcBef>
                <a:spcPts val="0"/>
              </a:spcBef>
              <a:spcAft>
                <a:spcPts val="0"/>
              </a:spcAft>
              <a:buClr>
                <a:srgbClr val="000000"/>
              </a:buClr>
              <a:buSzPts val="1100"/>
              <a:buFont typeface="Arial"/>
              <a:buNone/>
            </a:pPr>
            <a:r>
              <a:rPr lang="es" sz="1200">
                <a:solidFill>
                  <a:srgbClr val="0000FF"/>
                </a:solidFill>
                <a:latin typeface="Consolas"/>
                <a:ea typeface="Consolas"/>
                <a:cs typeface="Consolas"/>
                <a:sym typeface="Consolas"/>
              </a:rPr>
              <a:t> color: #444;</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200">
                <a:solidFill>
                  <a:srgbClr val="0000FF"/>
                </a:solidFill>
                <a:latin typeface="Consolas"/>
                <a:ea typeface="Consolas"/>
                <a:cs typeface="Consolas"/>
                <a:sym typeface="Consolas"/>
              </a:rPr>
              <a:t>}</a:t>
            </a:r>
            <a:endParaRPr sz="1200">
              <a:solidFill>
                <a:srgbClr val="0000FF"/>
              </a:solidFill>
              <a:latin typeface="Consolas"/>
              <a:ea typeface="Consolas"/>
              <a:cs typeface="Consolas"/>
              <a:sym typeface="Consolas"/>
            </a:endParaRPr>
          </a:p>
        </p:txBody>
      </p:sp>
      <p:sp>
        <p:nvSpPr>
          <p:cNvPr id="253" name="Google Shape;253;p35"/>
          <p:cNvSpPr txBox="1"/>
          <p:nvPr/>
        </p:nvSpPr>
        <p:spPr>
          <a:xfrm>
            <a:off x="7198950" y="3996100"/>
            <a:ext cx="1070700" cy="507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800"/>
              </a:spcAft>
              <a:buNone/>
            </a:pPr>
            <a:r>
              <a:rPr b="1" lang="es" sz="1350">
                <a:latin typeface="DM Sans"/>
                <a:ea typeface="DM Sans"/>
                <a:cs typeface="DM Sans"/>
                <a:sym typeface="DM Sans"/>
              </a:rPr>
              <a:t>CSS</a:t>
            </a:r>
            <a:endParaRPr sz="1350">
              <a:latin typeface="DM Sans"/>
              <a:ea typeface="DM Sans"/>
              <a:cs typeface="DM Sans"/>
              <a:sym typeface="DM Sans"/>
            </a:endParaRPr>
          </a:p>
        </p:txBody>
      </p:sp>
      <p:sp>
        <p:nvSpPr>
          <p:cNvPr id="254" name="Google Shape;254;p35"/>
          <p:cNvSpPr txBox="1"/>
          <p:nvPr/>
        </p:nvSpPr>
        <p:spPr>
          <a:xfrm>
            <a:off x="2964525" y="3996100"/>
            <a:ext cx="1070700" cy="507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800"/>
              </a:spcAft>
              <a:buNone/>
            </a:pPr>
            <a:r>
              <a:rPr b="1" lang="es" sz="1350">
                <a:latin typeface="DM Sans"/>
                <a:ea typeface="DM Sans"/>
                <a:cs typeface="DM Sans"/>
                <a:sym typeface="DM Sans"/>
              </a:rPr>
              <a:t>S</a:t>
            </a:r>
            <a:r>
              <a:rPr b="1" lang="es" sz="1350">
                <a:latin typeface="DM Sans"/>
                <a:ea typeface="DM Sans"/>
                <a:cs typeface="DM Sans"/>
                <a:sym typeface="DM Sans"/>
              </a:rPr>
              <a:t>CSS</a:t>
            </a:r>
            <a:endParaRPr sz="1350">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Uso del &amp; con el nesting</a:t>
            </a:r>
            <a:endParaRPr b="1" i="0" sz="4000" u="none" cap="none" strike="noStrike">
              <a:solidFill>
                <a:schemeClr val="dk1"/>
              </a:solidFill>
              <a:latin typeface="DM Sans"/>
              <a:ea typeface="DM Sans"/>
              <a:cs typeface="DM Sans"/>
              <a:sym typeface="DM Sans"/>
            </a:endParaRPr>
          </a:p>
        </p:txBody>
      </p:sp>
      <p:sp>
        <p:nvSpPr>
          <p:cNvPr id="260" name="Google Shape;260;p36"/>
          <p:cNvSpPr txBox="1"/>
          <p:nvPr/>
        </p:nvSpPr>
        <p:spPr>
          <a:xfrm>
            <a:off x="473350" y="1908175"/>
            <a:ext cx="49098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a:t>
            </a:r>
            <a:r>
              <a:rPr lang="es" sz="1350">
                <a:highlight>
                  <a:schemeClr val="accent6"/>
                </a:highlight>
                <a:latin typeface="DM Sans"/>
                <a:ea typeface="DM Sans"/>
                <a:cs typeface="DM Sans"/>
                <a:sym typeface="DM Sans"/>
              </a:rPr>
              <a:t>&amp;</a:t>
            </a:r>
            <a:r>
              <a:rPr lang="es" sz="1350">
                <a:latin typeface="DM Sans"/>
                <a:ea typeface="DM Sans"/>
                <a:cs typeface="DM Sans"/>
                <a:sym typeface="DM Sans"/>
              </a:rPr>
              <a:t>, es un selector especial inventado por Sass que se usa en selectores anidados para referirse al selector externo. Hace posible reutilizar el selector externo de formas más complejas, como agregar una pseudoclase o agregar un selector antes del padre.</a:t>
            </a:r>
            <a:endParaRPr b="0" i="0" sz="1350" u="none" cap="none" strike="noStrike">
              <a:solidFill>
                <a:srgbClr val="000000"/>
              </a:solidFill>
              <a:latin typeface="DM Sans"/>
              <a:ea typeface="DM Sans"/>
              <a:cs typeface="DM Sans"/>
              <a:sym typeface="DM Sans"/>
            </a:endParaRPr>
          </a:p>
        </p:txBody>
      </p:sp>
      <p:sp>
        <p:nvSpPr>
          <p:cNvPr id="261" name="Google Shape;261;p36"/>
          <p:cNvSpPr txBox="1"/>
          <p:nvPr/>
        </p:nvSpPr>
        <p:spPr>
          <a:xfrm>
            <a:off x="143675" y="466457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latin typeface="DM Sans"/>
                <a:ea typeface="DM Sans"/>
                <a:cs typeface="DM Sans"/>
                <a:sym typeface="DM Sans"/>
              </a:rPr>
              <a:t>Fuente: </a:t>
            </a:r>
            <a:r>
              <a:rPr lang="es" sz="1100" u="sng">
                <a:solidFill>
                  <a:schemeClr val="folHlink"/>
                </a:solidFill>
                <a:latin typeface="DM Sans"/>
                <a:ea typeface="DM Sans"/>
                <a:cs typeface="DM Sans"/>
                <a:sym typeface="DM Sans"/>
                <a:hlinkClick r:id="rId3">
                  <a:extLst>
                    <a:ext uri="{A12FA001-AC4F-418D-AE19-62706E023703}">
                      <ahyp:hlinkClr val="tx"/>
                    </a:ext>
                  </a:extLst>
                </a:hlinkClick>
              </a:rPr>
              <a:t>https://desarrolloweb.com/</a:t>
            </a:r>
            <a:r>
              <a:rPr lang="es" sz="1100">
                <a:solidFill>
                  <a:schemeClr val="dk1"/>
                </a:solidFill>
                <a:latin typeface="DM Sans"/>
                <a:ea typeface="DM Sans"/>
                <a:cs typeface="DM Sans"/>
                <a:sym typeface="DM Sans"/>
              </a:rPr>
              <a:t> </a:t>
            </a:r>
            <a:endParaRPr sz="110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nvSpPr>
        <p:spPr>
          <a:xfrm>
            <a:off x="4617225" y="1149450"/>
            <a:ext cx="3244800" cy="3441600"/>
          </a:xfrm>
          <a:prstGeom prst="rect">
            <a:avLst/>
          </a:prstGeom>
          <a:solidFill>
            <a:srgbClr val="F3F3F3"/>
          </a:solid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Clr>
                <a:srgbClr val="000000"/>
              </a:buClr>
              <a:buSzPts val="1100"/>
              <a:buFont typeface="Arial"/>
              <a:buNone/>
            </a:pPr>
            <a:r>
              <a:rPr lang="es">
                <a:solidFill>
                  <a:srgbClr val="FF0000"/>
                </a:solidFill>
                <a:latin typeface="Consolas"/>
                <a:ea typeface="Consolas"/>
                <a:cs typeface="Consolas"/>
                <a:sym typeface="Consolas"/>
              </a:rPr>
              <a:t>li</a:t>
            </a:r>
            <a:r>
              <a:rPr lang="es">
                <a:solidFill>
                  <a:srgbClr val="0000FF"/>
                </a:solidFill>
                <a:latin typeface="Consolas"/>
                <a:ea typeface="Consolas"/>
                <a:cs typeface="Consolas"/>
                <a:sym typeface="Consolas"/>
              </a:rPr>
              <a:t> {</a:t>
            </a:r>
            <a:endParaRPr>
              <a:solidFill>
                <a:srgbClr val="0000FF"/>
              </a:solidFill>
              <a:latin typeface="Consolas"/>
              <a:ea typeface="Consolas"/>
              <a:cs typeface="Consolas"/>
              <a:sym typeface="Consolas"/>
            </a:endParaRPr>
          </a:p>
          <a:p>
            <a:pPr indent="457200" lvl="0" marL="0" rtl="0" algn="just">
              <a:lnSpc>
                <a:spcPct val="135714"/>
              </a:lnSpc>
              <a:spcBef>
                <a:spcPts val="0"/>
              </a:spcBef>
              <a:spcAft>
                <a:spcPts val="0"/>
              </a:spcAft>
              <a:buClr>
                <a:srgbClr val="000000"/>
              </a:buClr>
              <a:buSzPts val="1100"/>
              <a:buFont typeface="Arial"/>
              <a:buNone/>
            </a:pPr>
            <a:r>
              <a:rPr lang="es">
                <a:solidFill>
                  <a:srgbClr val="0000FF"/>
                </a:solidFill>
                <a:latin typeface="Consolas"/>
                <a:ea typeface="Consolas"/>
                <a:cs typeface="Consolas"/>
                <a:sym typeface="Consolas"/>
              </a:rPr>
              <a:t>color:blue;</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a:solidFill>
                  <a:srgbClr val="FF0000"/>
                </a:solidFill>
                <a:latin typeface="Consolas"/>
                <a:ea typeface="Consolas"/>
                <a:cs typeface="Consolas"/>
                <a:sym typeface="Consolas"/>
              </a:rPr>
              <a:t>li:hover</a:t>
            </a:r>
            <a:r>
              <a:rPr lang="es">
                <a:solidFill>
                  <a:srgbClr val="0000FF"/>
                </a:solidFill>
                <a:latin typeface="Consolas"/>
                <a:ea typeface="Consolas"/>
                <a:cs typeface="Consolas"/>
                <a:sym typeface="Consolas"/>
              </a:rPr>
              <a:t> {</a:t>
            </a:r>
            <a:endParaRPr>
              <a:solidFill>
                <a:srgbClr val="0000FF"/>
              </a:solidFill>
              <a:latin typeface="Consolas"/>
              <a:ea typeface="Consolas"/>
              <a:cs typeface="Consolas"/>
              <a:sym typeface="Consolas"/>
            </a:endParaRPr>
          </a:p>
          <a:p>
            <a:pPr indent="0" lvl="0" marL="457200" rtl="0" algn="just">
              <a:lnSpc>
                <a:spcPct val="135714"/>
              </a:lnSpc>
              <a:spcBef>
                <a:spcPts val="0"/>
              </a:spcBef>
              <a:spcAft>
                <a:spcPts val="0"/>
              </a:spcAft>
              <a:buClr>
                <a:srgbClr val="000000"/>
              </a:buClr>
              <a:buSzPts val="1100"/>
              <a:buFont typeface="Arial"/>
              <a:buNone/>
            </a:pPr>
            <a:r>
              <a:rPr lang="es">
                <a:solidFill>
                  <a:srgbClr val="0000FF"/>
                </a:solidFill>
                <a:latin typeface="Consolas"/>
                <a:ea typeface="Consolas"/>
                <a:cs typeface="Consolas"/>
                <a:sym typeface="Consolas"/>
              </a:rPr>
              <a:t> color:red;</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t/>
            </a:r>
            <a:endParaRPr>
              <a:solidFill>
                <a:srgbClr val="0000FF"/>
              </a:solidFill>
            </a:endParaRPr>
          </a:p>
        </p:txBody>
      </p:sp>
      <p:sp>
        <p:nvSpPr>
          <p:cNvPr id="267" name="Google Shape;267;p37"/>
          <p:cNvSpPr txBox="1"/>
          <p:nvPr/>
        </p:nvSpPr>
        <p:spPr>
          <a:xfrm>
            <a:off x="723425" y="1149450"/>
            <a:ext cx="2940300" cy="3441600"/>
          </a:xfrm>
          <a:prstGeom prst="rect">
            <a:avLst/>
          </a:prstGeom>
          <a:solidFill>
            <a:srgbClr val="F3F3F3"/>
          </a:solid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Clr>
                <a:srgbClr val="000000"/>
              </a:buClr>
              <a:buSzPts val="1100"/>
              <a:buFont typeface="Arial"/>
              <a:buNone/>
            </a:pPr>
            <a:r>
              <a:rPr lang="es">
                <a:solidFill>
                  <a:srgbClr val="FF0000"/>
                </a:solidFill>
                <a:latin typeface="Consolas"/>
                <a:ea typeface="Consolas"/>
                <a:cs typeface="Consolas"/>
                <a:sym typeface="Consolas"/>
              </a:rPr>
              <a:t>li </a:t>
            </a:r>
            <a:r>
              <a:rPr lang="es">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a:solidFill>
                  <a:srgbClr val="0000FF"/>
                </a:solidFill>
                <a:latin typeface="Consolas"/>
                <a:ea typeface="Consolas"/>
                <a:cs typeface="Consolas"/>
                <a:sym typeface="Consolas"/>
              </a:rPr>
              <a:t> color:blue;</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a:solidFill>
                  <a:srgbClr val="0000FF"/>
                </a:solidFill>
                <a:latin typeface="Consolas"/>
                <a:ea typeface="Consolas"/>
                <a:cs typeface="Consolas"/>
                <a:sym typeface="Consolas"/>
              </a:rPr>
              <a:t> 	 </a:t>
            </a:r>
            <a:r>
              <a:rPr lang="es">
                <a:solidFill>
                  <a:srgbClr val="FF0000"/>
                </a:solidFill>
                <a:latin typeface="Consolas"/>
                <a:ea typeface="Consolas"/>
                <a:cs typeface="Consolas"/>
                <a:sym typeface="Consolas"/>
              </a:rPr>
              <a:t>&amp;:hover</a:t>
            </a:r>
            <a:r>
              <a:rPr lang="es">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a:solidFill>
                  <a:srgbClr val="0000FF"/>
                </a:solidFill>
                <a:latin typeface="Consolas"/>
                <a:ea typeface="Consolas"/>
                <a:cs typeface="Consolas"/>
                <a:sym typeface="Consolas"/>
              </a:rPr>
              <a:t>   		color:red;</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a:solidFill>
                  <a:srgbClr val="0000FF"/>
                </a:solidFill>
                <a:latin typeface="Consolas"/>
                <a:ea typeface="Consolas"/>
                <a:cs typeface="Consolas"/>
                <a:sym typeface="Consolas"/>
              </a:rPr>
              <a:t>   	      }</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a:solidFill>
                  <a:srgbClr val="0000FF"/>
                </a:solidFill>
                <a:latin typeface="Consolas"/>
                <a:ea typeface="Consolas"/>
                <a:cs typeface="Consolas"/>
                <a:sym typeface="Consolas"/>
              </a:rPr>
              <a:t>         }</a:t>
            </a:r>
            <a:endParaRPr>
              <a:latin typeface="Consolas"/>
              <a:ea typeface="Consolas"/>
              <a:cs typeface="Consolas"/>
              <a:sym typeface="Consolas"/>
            </a:endParaRPr>
          </a:p>
        </p:txBody>
      </p:sp>
      <p:sp>
        <p:nvSpPr>
          <p:cNvPr id="268" name="Google Shape;268;p37"/>
          <p:cNvSpPr txBox="1"/>
          <p:nvPr/>
        </p:nvSpPr>
        <p:spPr>
          <a:xfrm>
            <a:off x="501450" y="2747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Uso del &amp; con el nesting</a:t>
            </a:r>
            <a:endParaRPr b="1" i="0" sz="4000" u="none" cap="none" strike="noStrike">
              <a:solidFill>
                <a:schemeClr val="dk1"/>
              </a:solidFill>
              <a:latin typeface="DM Sans"/>
              <a:ea typeface="DM Sans"/>
              <a:cs typeface="DM Sans"/>
              <a:sym typeface="DM Sans"/>
            </a:endParaRPr>
          </a:p>
        </p:txBody>
      </p:sp>
      <p:sp>
        <p:nvSpPr>
          <p:cNvPr id="269" name="Google Shape;269;p37"/>
          <p:cNvSpPr txBox="1"/>
          <p:nvPr/>
        </p:nvSpPr>
        <p:spPr>
          <a:xfrm>
            <a:off x="7198950" y="3996100"/>
            <a:ext cx="1070700" cy="507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800"/>
              </a:spcAft>
              <a:buNone/>
            </a:pPr>
            <a:r>
              <a:rPr b="1" lang="es" sz="1350">
                <a:latin typeface="DM Sans"/>
                <a:ea typeface="DM Sans"/>
                <a:cs typeface="DM Sans"/>
                <a:sym typeface="DM Sans"/>
              </a:rPr>
              <a:t>CSS</a:t>
            </a:r>
            <a:endParaRPr sz="1350">
              <a:latin typeface="DM Sans"/>
              <a:ea typeface="DM Sans"/>
              <a:cs typeface="DM Sans"/>
              <a:sym typeface="DM Sans"/>
            </a:endParaRPr>
          </a:p>
        </p:txBody>
      </p:sp>
      <p:sp>
        <p:nvSpPr>
          <p:cNvPr id="270" name="Google Shape;270;p37"/>
          <p:cNvSpPr txBox="1"/>
          <p:nvPr/>
        </p:nvSpPr>
        <p:spPr>
          <a:xfrm>
            <a:off x="2964525" y="3996100"/>
            <a:ext cx="1070700" cy="507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800"/>
              </a:spcAft>
              <a:buNone/>
            </a:pPr>
            <a:r>
              <a:rPr b="1" lang="es" sz="1350">
                <a:latin typeface="DM Sans"/>
                <a:ea typeface="DM Sans"/>
                <a:cs typeface="DM Sans"/>
                <a:sym typeface="DM Sans"/>
              </a:rPr>
              <a:t>SCSS</a:t>
            </a:r>
            <a:endParaRPr sz="1350">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76" name="Google Shape;276;p38"/>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¡Vamos a practicar lo visto!</a:t>
            </a:r>
            <a:endParaRPr b="1" i="0" sz="2500" u="none" cap="none" strike="noStrike">
              <a:solidFill>
                <a:srgbClr val="B7B7B7"/>
              </a:solidFill>
              <a:latin typeface="Helvetica Neue"/>
              <a:ea typeface="Helvetica Neue"/>
              <a:cs typeface="Helvetica Neue"/>
              <a:sym typeface="Helvetica Neue"/>
            </a:endParaRPr>
          </a:p>
        </p:txBody>
      </p:sp>
      <p:grpSp>
        <p:nvGrpSpPr>
          <p:cNvPr id="277" name="Google Shape;277;p38"/>
          <p:cNvGrpSpPr/>
          <p:nvPr/>
        </p:nvGrpSpPr>
        <p:grpSpPr>
          <a:xfrm>
            <a:off x="473351" y="619523"/>
            <a:ext cx="738900" cy="738900"/>
            <a:chOff x="473351" y="619523"/>
            <a:chExt cx="738900" cy="738900"/>
          </a:xfrm>
        </p:grpSpPr>
        <p:sp>
          <p:nvSpPr>
            <p:cNvPr id="278" name="Google Shape;278;p3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9" name="Google Shape;279;p3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85" name="Google Shape;285;p39"/>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a:t>
            </a:r>
            <a:r>
              <a:rPr b="1" lang="es" sz="4000">
                <a:solidFill>
                  <a:schemeClr val="dk1"/>
                </a:solidFill>
                <a:latin typeface="DM Sans"/>
                <a:ea typeface="DM Sans"/>
                <a:cs typeface="DM Sans"/>
                <a:sym typeface="DM Sans"/>
              </a:rPr>
              <a:t>ariables en SASS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VARS (variables)</a:t>
            </a:r>
            <a:endParaRPr b="1" i="0" sz="4000" u="none" cap="none" strike="noStrike">
              <a:solidFill>
                <a:schemeClr val="dk1"/>
              </a:solidFill>
              <a:latin typeface="DM Sans"/>
              <a:ea typeface="DM Sans"/>
              <a:cs typeface="DM Sans"/>
              <a:sym typeface="DM Sans"/>
            </a:endParaRPr>
          </a:p>
        </p:txBody>
      </p:sp>
      <p:sp>
        <p:nvSpPr>
          <p:cNvPr id="296" name="Google Shape;296;p41"/>
          <p:cNvSpPr txBox="1"/>
          <p:nvPr/>
        </p:nvSpPr>
        <p:spPr>
          <a:xfrm>
            <a:off x="473350" y="2003950"/>
            <a:ext cx="3834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Las variables son una manera de </a:t>
            </a:r>
            <a:r>
              <a:rPr lang="es" sz="1350">
                <a:solidFill>
                  <a:schemeClr val="dk1"/>
                </a:solidFill>
                <a:highlight>
                  <a:schemeClr val="accent6"/>
                </a:highlight>
                <a:latin typeface="DM Sans"/>
                <a:ea typeface="DM Sans"/>
                <a:cs typeface="DM Sans"/>
                <a:sym typeface="DM Sans"/>
              </a:rPr>
              <a:t>guardar información que necesites reutilizar en tus hojas de estilos</a:t>
            </a:r>
            <a:r>
              <a:rPr lang="es" sz="1350">
                <a:solidFill>
                  <a:schemeClr val="dk1"/>
                </a:solidFill>
                <a:latin typeface="DM Sans"/>
                <a:ea typeface="DM Sans"/>
                <a:cs typeface="DM Sans"/>
                <a:sym typeface="DM Sans"/>
              </a:rPr>
              <a:t>: colores, dimensiones, fuentes o cualquier otro valor. SASS utiliza el símbolo dólar ($) al principio de la palabra clave para crear una variable.</a:t>
            </a:r>
            <a:endParaRPr b="1"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297" name="Google Shape;297;p41"/>
          <p:cNvSpPr txBox="1"/>
          <p:nvPr/>
        </p:nvSpPr>
        <p:spPr>
          <a:xfrm>
            <a:off x="4559225" y="2048400"/>
            <a:ext cx="3295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Estas variables se comportan como atributos CSS, y su valor puede ser cualquiera que pudiera adquirir un atributo CSS.</a:t>
            </a:r>
            <a:endParaRPr sz="1350">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VARS (variables)</a:t>
            </a:r>
            <a:endParaRPr b="1" i="0" sz="4000" u="none" cap="none" strike="noStrike">
              <a:solidFill>
                <a:schemeClr val="dk1"/>
              </a:solidFill>
              <a:latin typeface="DM Sans"/>
              <a:ea typeface="DM Sans"/>
              <a:cs typeface="DM Sans"/>
              <a:sym typeface="DM Sans"/>
            </a:endParaRPr>
          </a:p>
        </p:txBody>
      </p:sp>
      <p:sp>
        <p:nvSpPr>
          <p:cNvPr id="303" name="Google Shape;303;p42"/>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variable se podrá definir fuera o dentro de algún selector.</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Si se define por fuera, dicha variable será global.</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Si se define por dentro de un selector, será local.</a:t>
            </a:r>
            <a:endParaRPr sz="1350">
              <a:latin typeface="DM Sans"/>
              <a:ea typeface="DM Sans"/>
              <a:cs typeface="DM Sans"/>
              <a:sym typeface="DM Sans"/>
            </a:endParaRPr>
          </a:p>
        </p:txBody>
      </p:sp>
      <p:sp>
        <p:nvSpPr>
          <p:cNvPr id="304" name="Google Shape;304;p42"/>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highlight>
                  <a:schemeClr val="accent6"/>
                </a:highlight>
                <a:latin typeface="DM Sans"/>
                <a:ea typeface="DM Sans"/>
                <a:cs typeface="DM Sans"/>
                <a:sym typeface="DM Sans"/>
              </a:rPr>
              <a:t>Una buena práctica común consiste en definir todas las variables globales al principio del fichero, para que puedan localizarse rápidamente.</a:t>
            </a:r>
            <a:endParaRPr b="0" i="0" sz="1350" u="none" cap="none" strike="noStrike">
              <a:solidFill>
                <a:srgbClr val="000000"/>
              </a:solidFill>
              <a:highlight>
                <a:schemeClr val="accent6"/>
              </a:highlight>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6"/>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55" name="Google Shape;55;p16"/>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56" name="Google Shape;56;p16"/>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57" name="Google Shape;57;p16"/>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58" name="Google Shape;58;p16"/>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59" name="Google Shape;59;p16"/>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06 - Parte II</a:t>
            </a:r>
            <a:endParaRPr b="1" i="0" sz="1600" u="none" cap="none" strike="noStrike">
              <a:solidFill>
                <a:srgbClr val="999999"/>
              </a:solidFill>
              <a:latin typeface="DM Sans"/>
              <a:ea typeface="DM Sans"/>
              <a:cs typeface="DM Sans"/>
              <a:sym typeface="DM Sans"/>
            </a:endParaRPr>
          </a:p>
        </p:txBody>
      </p:sp>
      <p:cxnSp>
        <p:nvCxnSpPr>
          <p:cNvPr id="60" name="Google Shape;60;p16"/>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61" name="Google Shape;61;p16"/>
          <p:cNvSpPr txBox="1"/>
          <p:nvPr/>
        </p:nvSpPr>
        <p:spPr>
          <a:xfrm>
            <a:off x="132012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GitHub</a:t>
            </a:r>
            <a:endParaRPr b="1" i="0" sz="1500" u="none" cap="none" strike="noStrike">
              <a:solidFill>
                <a:srgbClr val="999999"/>
              </a:solidFill>
              <a:latin typeface="DM Sans"/>
              <a:ea typeface="DM Sans"/>
              <a:cs typeface="DM Sans"/>
              <a:sym typeface="DM Sans"/>
            </a:endParaRPr>
          </a:p>
        </p:txBody>
      </p:sp>
      <p:sp>
        <p:nvSpPr>
          <p:cNvPr id="62" name="Google Shape;62;p16"/>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07 - Parte I</a:t>
            </a:r>
            <a:endParaRPr b="1" i="0" sz="1600" u="none" cap="none" strike="noStrike">
              <a:solidFill>
                <a:schemeClr val="lt1"/>
              </a:solidFill>
              <a:latin typeface="DM Sans"/>
              <a:ea typeface="DM Sans"/>
              <a:cs typeface="DM Sans"/>
              <a:sym typeface="DM Sans"/>
            </a:endParaRPr>
          </a:p>
        </p:txBody>
      </p:sp>
      <p:cxnSp>
        <p:nvCxnSpPr>
          <p:cNvPr id="63" name="Google Shape;63;p16"/>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64" name="Google Shape;64;p16"/>
          <p:cNvSpPr txBox="1"/>
          <p:nvPr/>
        </p:nvSpPr>
        <p:spPr>
          <a:xfrm>
            <a:off x="3592650"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SASS I</a:t>
            </a:r>
            <a:endParaRPr b="1" i="0" sz="1500" u="none" cap="none" strike="noStrike">
              <a:solidFill>
                <a:srgbClr val="EAFF6A"/>
              </a:solidFill>
              <a:latin typeface="DM Sans"/>
              <a:ea typeface="DM Sans"/>
              <a:cs typeface="DM Sans"/>
              <a:sym typeface="DM Sans"/>
            </a:endParaRPr>
          </a:p>
        </p:txBody>
      </p:sp>
      <p:sp>
        <p:nvSpPr>
          <p:cNvPr id="65" name="Google Shape;65;p16"/>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07 - Parte II</a:t>
            </a:r>
            <a:endParaRPr b="1" i="0" sz="1600" u="none" cap="none" strike="noStrike">
              <a:solidFill>
                <a:srgbClr val="999999"/>
              </a:solidFill>
              <a:latin typeface="DM Sans"/>
              <a:ea typeface="DM Sans"/>
              <a:cs typeface="DM Sans"/>
              <a:sym typeface="DM Sans"/>
            </a:endParaRPr>
          </a:p>
        </p:txBody>
      </p:sp>
      <p:cxnSp>
        <p:nvCxnSpPr>
          <p:cNvPr id="66" name="Google Shape;66;p16"/>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67" name="Google Shape;67;p16"/>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SASS II</a:t>
            </a:r>
            <a:endParaRPr b="1" i="0" sz="1500" u="none" cap="none" strike="noStrike">
              <a:solidFill>
                <a:srgbClr val="999999"/>
              </a:solidFill>
              <a:latin typeface="DM Sans"/>
              <a:ea typeface="DM Sans"/>
              <a:cs typeface="DM Sans"/>
              <a:sym typeface="DM Sans"/>
            </a:endParaRPr>
          </a:p>
        </p:txBody>
      </p:sp>
      <p:cxnSp>
        <p:nvCxnSpPr>
          <p:cNvPr id="68" name="Google Shape;68;p16"/>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69" name="Google Shape;69;p16"/>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70" name="Google Shape;70;p16"/>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71" name="Google Shape;71;p16"/>
          <p:cNvSpPr txBox="1"/>
          <p:nvPr/>
        </p:nvSpPr>
        <p:spPr>
          <a:xfrm>
            <a:off x="1395275" y="2972363"/>
            <a:ext cx="1646100" cy="682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Responsive</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Pseudoclases</a:t>
            </a:r>
            <a:endParaRPr b="0" i="0" sz="1200" u="none" cap="none" strike="noStrike">
              <a:solidFill>
                <a:schemeClr val="lt1"/>
              </a:solidFill>
              <a:latin typeface="DM Sans"/>
              <a:ea typeface="DM Sans"/>
              <a:cs typeface="DM Sans"/>
              <a:sym typeface="DM Sans"/>
            </a:endParaRPr>
          </a:p>
        </p:txBody>
      </p:sp>
      <p:sp>
        <p:nvSpPr>
          <p:cNvPr id="72" name="Google Shape;72;p16"/>
          <p:cNvSpPr txBox="1"/>
          <p:nvPr/>
        </p:nvSpPr>
        <p:spPr>
          <a:xfrm>
            <a:off x="5955750" y="2972363"/>
            <a:ext cx="1646100" cy="10518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Operadores, condicionales y bucles</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Maps</a:t>
            </a:r>
            <a:endParaRPr b="0" i="0" sz="1200" u="none" cap="none" strike="noStrike">
              <a:solidFill>
                <a:schemeClr val="lt1"/>
              </a:solidFill>
              <a:latin typeface="DM Sans"/>
              <a:ea typeface="DM Sans"/>
              <a:cs typeface="DM Sans"/>
              <a:sym typeface="DM Sans"/>
            </a:endParaRPr>
          </a:p>
        </p:txBody>
      </p:sp>
      <p:sp>
        <p:nvSpPr>
          <p:cNvPr id="73" name="Google Shape;73;p16"/>
          <p:cNvSpPr txBox="1"/>
          <p:nvPr/>
        </p:nvSpPr>
        <p:spPr>
          <a:xfrm>
            <a:off x="3749363" y="2683763"/>
            <a:ext cx="1646100" cy="8670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Procesadores CSS</a:t>
            </a:r>
            <a:endParaRPr sz="1200">
              <a:solidFill>
                <a:srgbClr val="83AEFB"/>
              </a:solidFill>
              <a:latin typeface="DM Sans"/>
              <a:ea typeface="DM Sans"/>
              <a:cs typeface="DM Sans"/>
              <a:sym typeface="DM Sans"/>
            </a:endParaRPr>
          </a:p>
          <a:p>
            <a:pPr indent="-304800" lvl="0" marL="457200" marR="0" rtl="0" algn="l">
              <a:lnSpc>
                <a:spcPct val="100000"/>
              </a:lnSpc>
              <a:spcBef>
                <a:spcPts val="100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6"/>
              </a:rPr>
              <a:t>Sintaxis SASS</a:t>
            </a:r>
            <a:endParaRPr b="0" i="0" sz="1200" u="none" cap="none" strike="noStrike">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3"/>
          <p:cNvSpPr txBox="1"/>
          <p:nvPr/>
        </p:nvSpPr>
        <p:spPr>
          <a:xfrm>
            <a:off x="4638700" y="0"/>
            <a:ext cx="4442400" cy="5143500"/>
          </a:xfrm>
          <a:prstGeom prst="rect">
            <a:avLst/>
          </a:prstGeom>
          <a:solidFill>
            <a:srgbClr val="F3F3F3"/>
          </a:solid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None/>
            </a:pPr>
            <a:r>
              <a:rPr lang="es">
                <a:solidFill>
                  <a:srgbClr val="FF0000"/>
                </a:solidFill>
                <a:latin typeface="Consolas"/>
                <a:ea typeface="Consolas"/>
                <a:cs typeface="Consolas"/>
                <a:sym typeface="Consolas"/>
              </a:rPr>
              <a:t>h1.title</a:t>
            </a:r>
            <a:r>
              <a:rPr lang="es">
                <a:solidFill>
                  <a:srgbClr val="0000FF"/>
                </a:solidFill>
                <a:latin typeface="Consolas"/>
                <a:ea typeface="Consolas"/>
                <a:cs typeface="Consolas"/>
                <a:sym typeface="Consolas"/>
              </a:rPr>
              <a:t> {</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 </a:t>
            </a:r>
            <a:r>
              <a:rPr lang="es">
                <a:solidFill>
                  <a:srgbClr val="FF0000"/>
                </a:solidFill>
                <a:latin typeface="Consolas"/>
                <a:ea typeface="Consolas"/>
                <a:cs typeface="Consolas"/>
                <a:sym typeface="Consolas"/>
              </a:rPr>
              <a:t>font</a:t>
            </a:r>
            <a:r>
              <a:rPr lang="es">
                <a:solidFill>
                  <a:srgbClr val="0000FF"/>
                </a:solidFill>
                <a:latin typeface="Consolas"/>
                <a:ea typeface="Consolas"/>
                <a:cs typeface="Consolas"/>
                <a:sym typeface="Consolas"/>
              </a:rPr>
              <a:t>: normal 24px/1.5 "Open Sans", sans-serif;</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 </a:t>
            </a:r>
            <a:r>
              <a:rPr lang="es">
                <a:solidFill>
                  <a:srgbClr val="FF0000"/>
                </a:solidFill>
                <a:latin typeface="Consolas"/>
                <a:ea typeface="Consolas"/>
                <a:cs typeface="Consolas"/>
                <a:sym typeface="Consolas"/>
              </a:rPr>
              <a:t>color</a:t>
            </a:r>
            <a:r>
              <a:rPr lang="es">
                <a:solidFill>
                  <a:srgbClr val="0000FF"/>
                </a:solidFill>
                <a:latin typeface="Consolas"/>
                <a:ea typeface="Consolas"/>
                <a:cs typeface="Consolas"/>
                <a:sym typeface="Consolas"/>
              </a:rPr>
              <a:t>: #F44336;</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FF0000"/>
                </a:solidFill>
                <a:latin typeface="Consolas"/>
                <a:ea typeface="Consolas"/>
                <a:cs typeface="Consolas"/>
                <a:sym typeface="Consolas"/>
              </a:rPr>
              <a:t>div.container</a:t>
            </a:r>
            <a:r>
              <a:rPr lang="es">
                <a:solidFill>
                  <a:srgbClr val="0000FF"/>
                </a:solidFill>
                <a:latin typeface="Consolas"/>
                <a:ea typeface="Consolas"/>
                <a:cs typeface="Consolas"/>
                <a:sym typeface="Consolas"/>
              </a:rPr>
              <a:t> {</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 </a:t>
            </a:r>
            <a:r>
              <a:rPr lang="es">
                <a:solidFill>
                  <a:srgbClr val="FF0000"/>
                </a:solidFill>
                <a:latin typeface="Consolas"/>
                <a:ea typeface="Consolas"/>
                <a:cs typeface="Consolas"/>
                <a:sym typeface="Consolas"/>
              </a:rPr>
              <a:t>color</a:t>
            </a:r>
            <a:r>
              <a:rPr lang="es">
                <a:solidFill>
                  <a:srgbClr val="0000FF"/>
                </a:solidFill>
                <a:latin typeface="Consolas"/>
                <a:ea typeface="Consolas"/>
                <a:cs typeface="Consolas"/>
                <a:sym typeface="Consolas"/>
              </a:rPr>
              <a:t>: #F44336;</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 </a:t>
            </a:r>
            <a:r>
              <a:rPr lang="es">
                <a:solidFill>
                  <a:srgbClr val="FF0000"/>
                </a:solidFill>
                <a:latin typeface="Consolas"/>
                <a:ea typeface="Consolas"/>
                <a:cs typeface="Consolas"/>
                <a:sym typeface="Consolas"/>
              </a:rPr>
              <a:t>background</a:t>
            </a:r>
            <a:r>
              <a:rPr lang="es">
                <a:solidFill>
                  <a:srgbClr val="0000FF"/>
                </a:solidFill>
                <a:latin typeface="Consolas"/>
                <a:ea typeface="Consolas"/>
                <a:cs typeface="Consolas"/>
                <a:sym typeface="Consolas"/>
              </a:rPr>
              <a:t>: #fff;</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 </a:t>
            </a:r>
            <a:r>
              <a:rPr lang="es">
                <a:solidFill>
                  <a:srgbClr val="FF0000"/>
                </a:solidFill>
                <a:latin typeface="Consolas"/>
                <a:ea typeface="Consolas"/>
                <a:cs typeface="Consolas"/>
                <a:sym typeface="Consolas"/>
              </a:rPr>
              <a:t>width</a:t>
            </a:r>
            <a:r>
              <a:rPr lang="es">
                <a:solidFill>
                  <a:srgbClr val="0000FF"/>
                </a:solidFill>
                <a:latin typeface="Consolas"/>
                <a:ea typeface="Consolas"/>
                <a:cs typeface="Consolas"/>
                <a:sym typeface="Consolas"/>
              </a:rPr>
              <a:t>: 100%;</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 </a:t>
            </a:r>
            <a:r>
              <a:rPr lang="es">
                <a:solidFill>
                  <a:srgbClr val="FF0000"/>
                </a:solidFill>
                <a:latin typeface="Consolas"/>
                <a:ea typeface="Consolas"/>
                <a:cs typeface="Consolas"/>
                <a:sym typeface="Consolas"/>
              </a:rPr>
              <a:t>box-shadow</a:t>
            </a:r>
            <a:r>
              <a:rPr lang="es">
                <a:solidFill>
                  <a:srgbClr val="0000FF"/>
                </a:solidFill>
                <a:latin typeface="Consolas"/>
                <a:ea typeface="Consolas"/>
                <a:cs typeface="Consolas"/>
                <a:sym typeface="Consolas"/>
              </a:rPr>
              <a:t>: 0 2px 1px 0 rgba(0, 0, 0, 0.2);</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a:t>
            </a:r>
            <a:endParaRPr sz="1000">
              <a:solidFill>
                <a:srgbClr val="0000FF"/>
              </a:solidFill>
              <a:latin typeface="Consolas"/>
              <a:ea typeface="Consolas"/>
              <a:cs typeface="Consolas"/>
              <a:sym typeface="Consolas"/>
            </a:endParaRPr>
          </a:p>
        </p:txBody>
      </p:sp>
      <p:pic>
        <p:nvPicPr>
          <p:cNvPr id="310" name="Google Shape;310;p43"/>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311" name="Google Shape;311;p43"/>
          <p:cNvSpPr txBox="1"/>
          <p:nvPr/>
        </p:nvSpPr>
        <p:spPr>
          <a:xfrm>
            <a:off x="27275" y="0"/>
            <a:ext cx="4297500" cy="5143500"/>
          </a:xfrm>
          <a:prstGeom prst="rect">
            <a:avLst/>
          </a:prstGeom>
          <a:solidFill>
            <a:srgbClr val="F3F3F3"/>
          </a:solid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None/>
            </a:pPr>
            <a:r>
              <a:rPr lang="es" sz="1300">
                <a:solidFill>
                  <a:srgbClr val="434343"/>
                </a:solidFill>
                <a:latin typeface="Consolas"/>
                <a:ea typeface="Consolas"/>
                <a:cs typeface="Consolas"/>
                <a:sym typeface="Consolas"/>
              </a:rPr>
              <a:t>/* Variables */</a:t>
            </a:r>
            <a:endParaRPr sz="1300">
              <a:solidFill>
                <a:srgbClr val="434343"/>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274E13"/>
                </a:solidFill>
                <a:latin typeface="Consolas"/>
                <a:ea typeface="Consolas"/>
                <a:cs typeface="Consolas"/>
                <a:sym typeface="Consolas"/>
              </a:rPr>
              <a:t>$title-font: </a:t>
            </a:r>
            <a:r>
              <a:rPr lang="es" sz="1300">
                <a:solidFill>
                  <a:srgbClr val="0000FF"/>
                </a:solidFill>
                <a:latin typeface="Consolas"/>
                <a:ea typeface="Consolas"/>
                <a:cs typeface="Consolas"/>
                <a:sym typeface="Consolas"/>
              </a:rPr>
              <a:t>normal 24px/1.5 'Open Sans', sans-serif;</a:t>
            </a:r>
            <a:endParaRPr sz="13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274E13"/>
                </a:solidFill>
                <a:latin typeface="Consolas"/>
                <a:ea typeface="Consolas"/>
                <a:cs typeface="Consolas"/>
                <a:sym typeface="Consolas"/>
              </a:rPr>
              <a:t>$cool-red: </a:t>
            </a:r>
            <a:r>
              <a:rPr lang="es" sz="1300">
                <a:solidFill>
                  <a:srgbClr val="0000FF"/>
                </a:solidFill>
                <a:latin typeface="Consolas"/>
                <a:ea typeface="Consolas"/>
                <a:cs typeface="Consolas"/>
                <a:sym typeface="Consolas"/>
              </a:rPr>
              <a:t>#F44336;</a:t>
            </a:r>
            <a:endParaRPr sz="13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274E13"/>
                </a:solidFill>
                <a:latin typeface="Consolas"/>
                <a:ea typeface="Consolas"/>
                <a:cs typeface="Consolas"/>
                <a:sym typeface="Consolas"/>
              </a:rPr>
              <a:t>$box-shadow-bottom-only:</a:t>
            </a:r>
            <a:r>
              <a:rPr lang="es" sz="1300">
                <a:solidFill>
                  <a:srgbClr val="0000FF"/>
                </a:solidFill>
                <a:latin typeface="Consolas"/>
                <a:ea typeface="Consolas"/>
                <a:cs typeface="Consolas"/>
                <a:sym typeface="Consolas"/>
              </a:rPr>
              <a:t> 0 2px 1px 0 rgba(0, 0, 0, 0.2);</a:t>
            </a:r>
            <a:endParaRPr sz="13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434343"/>
                </a:solidFill>
                <a:latin typeface="Consolas"/>
                <a:ea typeface="Consolas"/>
                <a:cs typeface="Consolas"/>
                <a:sym typeface="Consolas"/>
              </a:rPr>
              <a:t>/* SCSS*/</a:t>
            </a:r>
            <a:endParaRPr sz="1300">
              <a:solidFill>
                <a:srgbClr val="434343"/>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FF0000"/>
                </a:solidFill>
                <a:latin typeface="Consolas"/>
                <a:ea typeface="Consolas"/>
                <a:cs typeface="Consolas"/>
                <a:sym typeface="Consolas"/>
              </a:rPr>
              <a:t>h1.title </a:t>
            </a:r>
            <a:r>
              <a:rPr lang="es" sz="1300">
                <a:solidFill>
                  <a:srgbClr val="0000FF"/>
                </a:solidFill>
                <a:latin typeface="Consolas"/>
                <a:ea typeface="Consolas"/>
                <a:cs typeface="Consolas"/>
                <a:sym typeface="Consolas"/>
              </a:rPr>
              <a:t>{</a:t>
            </a:r>
            <a:endParaRPr sz="13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0000FF"/>
                </a:solidFill>
                <a:latin typeface="Consolas"/>
                <a:ea typeface="Consolas"/>
                <a:cs typeface="Consolas"/>
                <a:sym typeface="Consolas"/>
              </a:rPr>
              <a:t> 	font: </a:t>
            </a:r>
            <a:r>
              <a:rPr lang="es" sz="1300">
                <a:solidFill>
                  <a:srgbClr val="274E13"/>
                </a:solidFill>
                <a:latin typeface="Consolas"/>
                <a:ea typeface="Consolas"/>
                <a:cs typeface="Consolas"/>
                <a:sym typeface="Consolas"/>
              </a:rPr>
              <a:t>$title-font; </a:t>
            </a:r>
            <a:r>
              <a:rPr lang="es" sz="1300">
                <a:solidFill>
                  <a:srgbClr val="434343"/>
                </a:solidFill>
                <a:latin typeface="Consolas"/>
                <a:ea typeface="Consolas"/>
                <a:cs typeface="Consolas"/>
                <a:sym typeface="Consolas"/>
              </a:rPr>
              <a:t>/* Uso la variable*/</a:t>
            </a:r>
            <a:endParaRPr sz="1300">
              <a:solidFill>
                <a:srgbClr val="434343"/>
              </a:solidFill>
              <a:latin typeface="Consolas"/>
              <a:ea typeface="Consolas"/>
              <a:cs typeface="Consolas"/>
              <a:sym typeface="Consolas"/>
            </a:endParaRPr>
          </a:p>
          <a:p>
            <a:pPr indent="457200" lvl="0" marL="0" rtl="0" algn="just">
              <a:lnSpc>
                <a:spcPct val="135714"/>
              </a:lnSpc>
              <a:spcBef>
                <a:spcPts val="0"/>
              </a:spcBef>
              <a:spcAft>
                <a:spcPts val="0"/>
              </a:spcAft>
              <a:buClr>
                <a:srgbClr val="000000"/>
              </a:buClr>
              <a:buSzPts val="1100"/>
              <a:buFont typeface="Arial"/>
              <a:buNone/>
            </a:pPr>
            <a:r>
              <a:rPr lang="es" sz="1300">
                <a:solidFill>
                  <a:srgbClr val="0000FF"/>
                </a:solidFill>
                <a:latin typeface="Consolas"/>
                <a:ea typeface="Consolas"/>
                <a:cs typeface="Consolas"/>
                <a:sym typeface="Consolas"/>
              </a:rPr>
              <a:t> color: </a:t>
            </a:r>
            <a:r>
              <a:rPr lang="es" sz="1300">
                <a:solidFill>
                  <a:srgbClr val="274E13"/>
                </a:solidFill>
                <a:latin typeface="Consolas"/>
                <a:ea typeface="Consolas"/>
                <a:cs typeface="Consolas"/>
                <a:sym typeface="Consolas"/>
              </a:rPr>
              <a:t>$cool-red;</a:t>
            </a:r>
            <a:endParaRPr sz="1300">
              <a:solidFill>
                <a:srgbClr val="274E13"/>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0000FF"/>
                </a:solidFill>
                <a:latin typeface="Consolas"/>
                <a:ea typeface="Consolas"/>
                <a:cs typeface="Consolas"/>
                <a:sym typeface="Consolas"/>
              </a:rPr>
              <a:t>}</a:t>
            </a:r>
            <a:endParaRPr sz="13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t/>
            </a:r>
            <a:endParaRPr sz="13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FF0000"/>
                </a:solidFill>
                <a:latin typeface="Consolas"/>
                <a:ea typeface="Consolas"/>
                <a:cs typeface="Consolas"/>
                <a:sym typeface="Consolas"/>
              </a:rPr>
              <a:t>div.container</a:t>
            </a:r>
            <a:r>
              <a:rPr lang="es" sz="1300">
                <a:solidFill>
                  <a:srgbClr val="0000FF"/>
                </a:solidFill>
                <a:latin typeface="Consolas"/>
                <a:ea typeface="Consolas"/>
                <a:cs typeface="Consolas"/>
                <a:sym typeface="Consolas"/>
              </a:rPr>
              <a:t> {</a:t>
            </a:r>
            <a:endParaRPr sz="1300">
              <a:solidFill>
                <a:srgbClr val="0000FF"/>
              </a:solidFill>
              <a:latin typeface="Consolas"/>
              <a:ea typeface="Consolas"/>
              <a:cs typeface="Consolas"/>
              <a:sym typeface="Consolas"/>
            </a:endParaRPr>
          </a:p>
          <a:p>
            <a:pPr indent="0" lvl="0" marL="457200" rtl="0" algn="just">
              <a:lnSpc>
                <a:spcPct val="135714"/>
              </a:lnSpc>
              <a:spcBef>
                <a:spcPts val="0"/>
              </a:spcBef>
              <a:spcAft>
                <a:spcPts val="0"/>
              </a:spcAft>
              <a:buClr>
                <a:srgbClr val="000000"/>
              </a:buClr>
              <a:buSzPts val="1100"/>
              <a:buFont typeface="Arial"/>
              <a:buNone/>
            </a:pPr>
            <a:r>
              <a:rPr lang="es" sz="1300">
                <a:solidFill>
                  <a:srgbClr val="0000FF"/>
                </a:solidFill>
                <a:latin typeface="Consolas"/>
                <a:ea typeface="Consolas"/>
                <a:cs typeface="Consolas"/>
                <a:sym typeface="Consolas"/>
              </a:rPr>
              <a:t> </a:t>
            </a:r>
            <a:r>
              <a:rPr lang="es" sz="1300">
                <a:solidFill>
                  <a:srgbClr val="FF0000"/>
                </a:solidFill>
                <a:latin typeface="Consolas"/>
                <a:ea typeface="Consolas"/>
                <a:cs typeface="Consolas"/>
                <a:sym typeface="Consolas"/>
              </a:rPr>
              <a:t>color</a:t>
            </a:r>
            <a:r>
              <a:rPr lang="es" sz="1300">
                <a:solidFill>
                  <a:srgbClr val="0000FF"/>
                </a:solidFill>
                <a:latin typeface="Consolas"/>
                <a:ea typeface="Consolas"/>
                <a:cs typeface="Consolas"/>
                <a:sym typeface="Consolas"/>
              </a:rPr>
              <a:t>: </a:t>
            </a:r>
            <a:r>
              <a:rPr lang="es" sz="1300">
                <a:solidFill>
                  <a:srgbClr val="274E13"/>
                </a:solidFill>
                <a:latin typeface="Consolas"/>
                <a:ea typeface="Consolas"/>
                <a:cs typeface="Consolas"/>
                <a:sym typeface="Consolas"/>
              </a:rPr>
              <a:t>$cool-red;</a:t>
            </a:r>
            <a:endParaRPr sz="1300">
              <a:solidFill>
                <a:srgbClr val="274E13"/>
              </a:solidFill>
              <a:latin typeface="Consolas"/>
              <a:ea typeface="Consolas"/>
              <a:cs typeface="Consolas"/>
              <a:sym typeface="Consolas"/>
            </a:endParaRPr>
          </a:p>
          <a:p>
            <a:pPr indent="0" lvl="0" marL="457200" rtl="0" algn="just">
              <a:lnSpc>
                <a:spcPct val="135714"/>
              </a:lnSpc>
              <a:spcBef>
                <a:spcPts val="0"/>
              </a:spcBef>
              <a:spcAft>
                <a:spcPts val="0"/>
              </a:spcAft>
              <a:buClr>
                <a:srgbClr val="000000"/>
              </a:buClr>
              <a:buSzPts val="1100"/>
              <a:buFont typeface="Arial"/>
              <a:buNone/>
            </a:pPr>
            <a:r>
              <a:rPr lang="es" sz="1300">
                <a:solidFill>
                  <a:srgbClr val="0000FF"/>
                </a:solidFill>
                <a:latin typeface="Consolas"/>
                <a:ea typeface="Consolas"/>
                <a:cs typeface="Consolas"/>
                <a:sym typeface="Consolas"/>
              </a:rPr>
              <a:t> </a:t>
            </a:r>
            <a:r>
              <a:rPr lang="es" sz="1300">
                <a:solidFill>
                  <a:srgbClr val="FF0000"/>
                </a:solidFill>
                <a:latin typeface="Consolas"/>
                <a:ea typeface="Consolas"/>
                <a:cs typeface="Consolas"/>
                <a:sym typeface="Consolas"/>
              </a:rPr>
              <a:t>background</a:t>
            </a:r>
            <a:r>
              <a:rPr lang="es" sz="1300">
                <a:solidFill>
                  <a:srgbClr val="0000FF"/>
                </a:solidFill>
                <a:latin typeface="Consolas"/>
                <a:ea typeface="Consolas"/>
                <a:cs typeface="Consolas"/>
                <a:sym typeface="Consolas"/>
              </a:rPr>
              <a:t>: #fff;</a:t>
            </a:r>
            <a:endParaRPr sz="1300">
              <a:solidFill>
                <a:srgbClr val="0000FF"/>
              </a:solidFill>
              <a:latin typeface="Consolas"/>
              <a:ea typeface="Consolas"/>
              <a:cs typeface="Consolas"/>
              <a:sym typeface="Consolas"/>
            </a:endParaRPr>
          </a:p>
          <a:p>
            <a:pPr indent="0" lvl="0" marL="457200" rtl="0" algn="just">
              <a:lnSpc>
                <a:spcPct val="135714"/>
              </a:lnSpc>
              <a:spcBef>
                <a:spcPts val="0"/>
              </a:spcBef>
              <a:spcAft>
                <a:spcPts val="0"/>
              </a:spcAft>
              <a:buClr>
                <a:srgbClr val="000000"/>
              </a:buClr>
              <a:buSzPts val="1100"/>
              <a:buFont typeface="Arial"/>
              <a:buNone/>
            </a:pPr>
            <a:r>
              <a:rPr lang="es" sz="1300">
                <a:solidFill>
                  <a:srgbClr val="0000FF"/>
                </a:solidFill>
                <a:latin typeface="Consolas"/>
                <a:ea typeface="Consolas"/>
                <a:cs typeface="Consolas"/>
                <a:sym typeface="Consolas"/>
              </a:rPr>
              <a:t> </a:t>
            </a:r>
            <a:r>
              <a:rPr lang="es" sz="1300">
                <a:solidFill>
                  <a:srgbClr val="FF0000"/>
                </a:solidFill>
                <a:latin typeface="Consolas"/>
                <a:ea typeface="Consolas"/>
                <a:cs typeface="Consolas"/>
                <a:sym typeface="Consolas"/>
              </a:rPr>
              <a:t>width</a:t>
            </a:r>
            <a:r>
              <a:rPr lang="es" sz="1300">
                <a:solidFill>
                  <a:srgbClr val="0000FF"/>
                </a:solidFill>
                <a:latin typeface="Consolas"/>
                <a:ea typeface="Consolas"/>
                <a:cs typeface="Consolas"/>
                <a:sym typeface="Consolas"/>
              </a:rPr>
              <a:t>: 100%;</a:t>
            </a:r>
            <a:endParaRPr sz="1300">
              <a:solidFill>
                <a:srgbClr val="0000FF"/>
              </a:solidFill>
              <a:latin typeface="Consolas"/>
              <a:ea typeface="Consolas"/>
              <a:cs typeface="Consolas"/>
              <a:sym typeface="Consolas"/>
            </a:endParaRPr>
          </a:p>
          <a:p>
            <a:pPr indent="0" lvl="0" marL="457200" rtl="0" algn="just">
              <a:lnSpc>
                <a:spcPct val="135714"/>
              </a:lnSpc>
              <a:spcBef>
                <a:spcPts val="0"/>
              </a:spcBef>
              <a:spcAft>
                <a:spcPts val="0"/>
              </a:spcAft>
              <a:buClr>
                <a:srgbClr val="000000"/>
              </a:buClr>
              <a:buSzPts val="1100"/>
              <a:buFont typeface="Arial"/>
              <a:buNone/>
            </a:pPr>
            <a:r>
              <a:rPr lang="es" sz="1300">
                <a:solidFill>
                  <a:srgbClr val="FF0000"/>
                </a:solidFill>
                <a:latin typeface="Consolas"/>
                <a:ea typeface="Consolas"/>
                <a:cs typeface="Consolas"/>
                <a:sym typeface="Consolas"/>
              </a:rPr>
              <a:t> box-shadow: </a:t>
            </a:r>
            <a:r>
              <a:rPr lang="es" sz="1300">
                <a:solidFill>
                  <a:srgbClr val="274E13"/>
                </a:solidFill>
                <a:latin typeface="Consolas"/>
                <a:ea typeface="Consolas"/>
                <a:cs typeface="Consolas"/>
                <a:sym typeface="Consolas"/>
              </a:rPr>
              <a:t>$box-shadow-bottom-only;</a:t>
            </a:r>
            <a:endParaRPr sz="1300">
              <a:solidFill>
                <a:srgbClr val="274E13"/>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0000FF"/>
                </a:solidFill>
                <a:latin typeface="Consolas"/>
                <a:ea typeface="Consolas"/>
                <a:cs typeface="Consolas"/>
                <a:sym typeface="Consolas"/>
              </a:rPr>
              <a:t>}</a:t>
            </a:r>
            <a:endParaRPr sz="1300">
              <a:solidFill>
                <a:srgbClr val="0000FF"/>
              </a:solidFill>
              <a:latin typeface="Consolas"/>
              <a:ea typeface="Consolas"/>
              <a:cs typeface="Consolas"/>
              <a:sym typeface="Consolas"/>
            </a:endParaRPr>
          </a:p>
        </p:txBody>
      </p:sp>
      <p:sp>
        <p:nvSpPr>
          <p:cNvPr id="312" name="Google Shape;312;p43"/>
          <p:cNvSpPr txBox="1"/>
          <p:nvPr/>
        </p:nvSpPr>
        <p:spPr>
          <a:xfrm>
            <a:off x="8239650" y="4129175"/>
            <a:ext cx="856200" cy="563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350">
                <a:solidFill>
                  <a:srgbClr val="000000"/>
                </a:solidFill>
                <a:latin typeface="DM Sans"/>
                <a:ea typeface="DM Sans"/>
                <a:cs typeface="DM Sans"/>
                <a:sym typeface="DM Sans"/>
              </a:rPr>
              <a:t>CSS</a:t>
            </a:r>
            <a:endParaRPr sz="1350">
              <a:latin typeface="DM Sans"/>
              <a:ea typeface="DM Sans"/>
              <a:cs typeface="DM Sans"/>
              <a:sym typeface="DM Sans"/>
            </a:endParaRPr>
          </a:p>
        </p:txBody>
      </p:sp>
      <p:sp>
        <p:nvSpPr>
          <p:cNvPr id="313" name="Google Shape;313;p43"/>
          <p:cNvSpPr txBox="1"/>
          <p:nvPr/>
        </p:nvSpPr>
        <p:spPr>
          <a:xfrm>
            <a:off x="3179950" y="4579600"/>
            <a:ext cx="1303500" cy="563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350">
                <a:solidFill>
                  <a:srgbClr val="000000"/>
                </a:solidFill>
                <a:latin typeface="DM Sans"/>
                <a:ea typeface="DM Sans"/>
                <a:cs typeface="DM Sans"/>
                <a:sym typeface="DM Sans"/>
              </a:rPr>
              <a:t>SCSS</a:t>
            </a:r>
            <a:endParaRPr sz="135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Operaciones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Operaciones</a:t>
            </a:r>
            <a:endParaRPr b="1" i="0" sz="4000" u="none" cap="none" strike="noStrike">
              <a:solidFill>
                <a:schemeClr val="dk1"/>
              </a:solidFill>
              <a:latin typeface="DM Sans"/>
              <a:ea typeface="DM Sans"/>
              <a:cs typeface="DM Sans"/>
              <a:sym typeface="DM Sans"/>
            </a:endParaRPr>
          </a:p>
        </p:txBody>
      </p:sp>
      <p:sp>
        <p:nvSpPr>
          <p:cNvPr id="324" name="Google Shape;324;p45"/>
          <p:cNvSpPr txBox="1"/>
          <p:nvPr/>
        </p:nvSpPr>
        <p:spPr>
          <a:xfrm>
            <a:off x="457725" y="2211625"/>
            <a:ext cx="4730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Con SASS puedes realizar operaciones matemáticas básicas en la misma hoja de estilo, y es tan sencillo como poner el símbolo aritmético adecuado.</a:t>
            </a:r>
            <a:endParaRPr sz="1350">
              <a:latin typeface="DM Sans"/>
              <a:ea typeface="DM Sans"/>
              <a:cs typeface="DM Sans"/>
              <a:sym typeface="DM Sans"/>
            </a:endParaRPr>
          </a:p>
        </p:txBody>
      </p:sp>
      <p:pic>
        <p:nvPicPr>
          <p:cNvPr id="325" name="Google Shape;325;p45"/>
          <p:cNvPicPr preferRelativeResize="0"/>
          <p:nvPr/>
        </p:nvPicPr>
        <p:blipFill>
          <a:blip r:embed="rId3">
            <a:alphaModFix/>
          </a:blip>
          <a:stretch>
            <a:fillRect/>
          </a:stretch>
        </p:blipFill>
        <p:spPr>
          <a:xfrm>
            <a:off x="5541400" y="1241425"/>
            <a:ext cx="3068900" cy="3068900"/>
          </a:xfrm>
          <a:prstGeom prst="rect">
            <a:avLst/>
          </a:prstGeom>
          <a:noFill/>
          <a:ln>
            <a:noFill/>
          </a:ln>
        </p:spPr>
      </p:pic>
      <p:sp>
        <p:nvSpPr>
          <p:cNvPr id="326" name="Google Shape;326;p45"/>
          <p:cNvSpPr txBox="1"/>
          <p:nvPr/>
        </p:nvSpPr>
        <p:spPr>
          <a:xfrm>
            <a:off x="324500" y="3076725"/>
            <a:ext cx="18090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50" u="sng">
                <a:solidFill>
                  <a:schemeClr val="accent5"/>
                </a:solidFill>
                <a:latin typeface="DM Sans"/>
                <a:ea typeface="DM Sans"/>
                <a:cs typeface="DM Sans"/>
                <a:sym typeface="DM Sans"/>
                <a:hlinkClick r:id="rId4">
                  <a:extLst>
                    <a:ext uri="{A12FA001-AC4F-418D-AE19-62706E023703}">
                      <ahyp:hlinkClr val="tx"/>
                    </a:ext>
                  </a:extLst>
                </a:hlinkClick>
              </a:rPr>
              <a:t>Enlace de interés</a:t>
            </a:r>
            <a:endParaRPr sz="1350">
              <a:solidFill>
                <a:schemeClr val="accent5"/>
              </a:solidFill>
              <a:latin typeface="DM Sans"/>
              <a:ea typeface="DM Sans"/>
              <a:cs typeface="DM Sans"/>
              <a:sym typeface="DM Sans"/>
            </a:endParaRPr>
          </a:p>
          <a:p>
            <a:pPr indent="0" lvl="0" marL="0" rtl="0" algn="ctr">
              <a:spcBef>
                <a:spcPts val="0"/>
              </a:spcBef>
              <a:spcAft>
                <a:spcPts val="0"/>
              </a:spcAft>
              <a:buNone/>
            </a:pPr>
            <a:r>
              <a:t/>
            </a:r>
            <a:endParaRPr>
              <a:solidFill>
                <a:schemeClr val="accent5"/>
              </a:solidFill>
              <a:latin typeface="Didact Gothic"/>
              <a:ea typeface="Didact Gothic"/>
              <a:cs typeface="Didact Gothic"/>
              <a:sym typeface="Didact Gothic"/>
            </a:endParaRPr>
          </a:p>
        </p:txBody>
      </p:sp>
      <p:sp>
        <p:nvSpPr>
          <p:cNvPr id="327" name="Google Shape;327;p45"/>
          <p:cNvSpPr txBox="1"/>
          <p:nvPr/>
        </p:nvSpPr>
        <p:spPr>
          <a:xfrm>
            <a:off x="457725" y="459105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B7B7B7"/>
                </a:solidFill>
                <a:latin typeface="DM Sans"/>
                <a:ea typeface="DM Sans"/>
                <a:cs typeface="DM Sans"/>
                <a:sym typeface="DM Sans"/>
              </a:rPr>
              <a:t>Fuente:</a:t>
            </a:r>
            <a:r>
              <a:rPr lang="es" sz="1100">
                <a:solidFill>
                  <a:schemeClr val="dk1"/>
                </a:solidFill>
                <a:latin typeface="DM Sans"/>
                <a:ea typeface="DM Sans"/>
                <a:cs typeface="DM Sans"/>
                <a:sym typeface="DM Sans"/>
              </a:rPr>
              <a:t> </a:t>
            </a:r>
            <a:r>
              <a:rPr lang="es" sz="1100" u="sng">
                <a:solidFill>
                  <a:schemeClr val="hlink"/>
                </a:solidFill>
                <a:latin typeface="DM Sans"/>
                <a:ea typeface="DM Sans"/>
                <a:cs typeface="DM Sans"/>
                <a:sym typeface="DM Sans"/>
                <a:hlinkClick r:id="rId5"/>
              </a:rPr>
              <a:t>Programacion.net</a:t>
            </a:r>
            <a:r>
              <a:rPr lang="es" sz="1100">
                <a:solidFill>
                  <a:schemeClr val="dk1"/>
                </a:solidFill>
                <a:latin typeface="DM Sans"/>
                <a:ea typeface="DM Sans"/>
                <a:cs typeface="DM Sans"/>
                <a:sym typeface="DM Sans"/>
              </a:rPr>
              <a:t> </a:t>
            </a:r>
            <a:endParaRPr sz="110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Operaciones</a:t>
            </a:r>
            <a:endParaRPr b="1" i="0" sz="4000" u="none" cap="none" strike="noStrike">
              <a:solidFill>
                <a:schemeClr val="dk1"/>
              </a:solidFill>
              <a:latin typeface="DM Sans"/>
              <a:ea typeface="DM Sans"/>
              <a:cs typeface="DM Sans"/>
              <a:sym typeface="DM Sans"/>
            </a:endParaRPr>
          </a:p>
        </p:txBody>
      </p:sp>
      <p:graphicFrame>
        <p:nvGraphicFramePr>
          <p:cNvPr id="333" name="Google Shape;333;p46"/>
          <p:cNvGraphicFramePr/>
          <p:nvPr/>
        </p:nvGraphicFramePr>
        <p:xfrm>
          <a:off x="646875" y="1284775"/>
          <a:ext cx="3000000" cy="3000000"/>
        </p:xfrm>
        <a:graphic>
          <a:graphicData uri="http://schemas.openxmlformats.org/drawingml/2006/table">
            <a:tbl>
              <a:tblPr>
                <a:noFill/>
                <a:tableStyleId>{B145FC6A-6DB4-4818-96F9-3445A3A90CAD}</a:tableStyleId>
              </a:tblPr>
              <a:tblGrid>
                <a:gridCol w="3738600"/>
              </a:tblGrid>
              <a:tr h="12700">
                <a:tc rowSpan="2">
                  <a:txBody>
                    <a:bodyPr/>
                    <a:lstStyle/>
                    <a:p>
                      <a:pPr indent="0" lvl="0" marL="0" rtl="0" algn="just">
                        <a:lnSpc>
                          <a:spcPct val="135714"/>
                        </a:lnSpc>
                        <a:spcBef>
                          <a:spcPts val="0"/>
                        </a:spcBef>
                        <a:spcAft>
                          <a:spcPts val="0"/>
                        </a:spcAft>
                        <a:buNone/>
                      </a:pPr>
                      <a:r>
                        <a:rPr lang="es" sz="1200">
                          <a:solidFill>
                            <a:srgbClr val="0000FF"/>
                          </a:solidFill>
                          <a:latin typeface="Consolas"/>
                          <a:ea typeface="Consolas"/>
                          <a:cs typeface="Consolas"/>
                          <a:sym typeface="Consolas"/>
                        </a:rPr>
                        <a:t>$</a:t>
                      </a:r>
                      <a:r>
                        <a:rPr lang="es" sz="1200">
                          <a:solidFill>
                            <a:srgbClr val="FF0000"/>
                          </a:solidFill>
                          <a:latin typeface="Consolas"/>
                          <a:ea typeface="Consolas"/>
                          <a:cs typeface="Consolas"/>
                          <a:sym typeface="Consolas"/>
                        </a:rPr>
                        <a:t>ancho</a:t>
                      </a:r>
                      <a:r>
                        <a:rPr lang="es" sz="1200">
                          <a:solidFill>
                            <a:srgbClr val="0000FF"/>
                          </a:solidFill>
                          <a:latin typeface="Consolas"/>
                          <a:ea typeface="Consolas"/>
                          <a:cs typeface="Consolas"/>
                          <a:sym typeface="Consolas"/>
                        </a:rPr>
                        <a:t>: 720px;</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200">
                          <a:solidFill>
                            <a:srgbClr val="0000FF"/>
                          </a:solidFill>
                          <a:latin typeface="Consolas"/>
                          <a:ea typeface="Consolas"/>
                          <a:cs typeface="Consolas"/>
                          <a:sym typeface="Consolas"/>
                        </a:rPr>
                        <a:t>$</a:t>
                      </a:r>
                      <a:r>
                        <a:rPr lang="es" sz="1200">
                          <a:solidFill>
                            <a:srgbClr val="FF0000"/>
                          </a:solidFill>
                          <a:latin typeface="Consolas"/>
                          <a:ea typeface="Consolas"/>
                          <a:cs typeface="Consolas"/>
                          <a:sym typeface="Consolas"/>
                        </a:rPr>
                        <a:t>blue</a:t>
                      </a:r>
                      <a:r>
                        <a:rPr lang="es" sz="1200">
                          <a:solidFill>
                            <a:srgbClr val="0000FF"/>
                          </a:solidFill>
                          <a:latin typeface="Consolas"/>
                          <a:ea typeface="Consolas"/>
                          <a:cs typeface="Consolas"/>
                          <a:sym typeface="Consolas"/>
                        </a:rPr>
                        <a:t>: #4285F4;</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200">
                          <a:solidFill>
                            <a:srgbClr val="0000FF"/>
                          </a:solidFill>
                          <a:latin typeface="Consolas"/>
                          <a:ea typeface="Consolas"/>
                          <a:cs typeface="Consolas"/>
                          <a:sym typeface="Consolas"/>
                        </a:rPr>
                        <a:t>$</a:t>
                      </a:r>
                      <a:r>
                        <a:rPr lang="es" sz="1200">
                          <a:solidFill>
                            <a:srgbClr val="FF0000"/>
                          </a:solidFill>
                          <a:latin typeface="Consolas"/>
                          <a:ea typeface="Consolas"/>
                          <a:cs typeface="Consolas"/>
                          <a:sym typeface="Consolas"/>
                        </a:rPr>
                        <a:t>green</a:t>
                      </a:r>
                      <a:r>
                        <a:rPr lang="es" sz="1200">
                          <a:solidFill>
                            <a:srgbClr val="0000FF"/>
                          </a:solidFill>
                          <a:latin typeface="Consolas"/>
                          <a:ea typeface="Consolas"/>
                          <a:cs typeface="Consolas"/>
                          <a:sym typeface="Consolas"/>
                        </a:rPr>
                        <a:t>: #33D374;</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200">
                          <a:solidFill>
                            <a:srgbClr val="0000FF"/>
                          </a:solidFill>
                          <a:latin typeface="Consolas"/>
                          <a:ea typeface="Consolas"/>
                          <a:cs typeface="Consolas"/>
                          <a:sym typeface="Consolas"/>
                        </a:rPr>
                        <a:t>.</a:t>
                      </a:r>
                      <a:r>
                        <a:rPr lang="es" sz="1200">
                          <a:solidFill>
                            <a:srgbClr val="FF0000"/>
                          </a:solidFill>
                          <a:latin typeface="Consolas"/>
                          <a:ea typeface="Consolas"/>
                          <a:cs typeface="Consolas"/>
                          <a:sym typeface="Consolas"/>
                        </a:rPr>
                        <a:t>box_uno</a:t>
                      </a:r>
                      <a:r>
                        <a:rPr lang="es" sz="1200">
                          <a:solidFill>
                            <a:srgbClr val="0000FF"/>
                          </a:solidFill>
                          <a:latin typeface="Consolas"/>
                          <a:ea typeface="Consolas"/>
                          <a:cs typeface="Consolas"/>
                          <a:sym typeface="Consolas"/>
                        </a:rPr>
                        <a:t> {</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200">
                          <a:solidFill>
                            <a:srgbClr val="0000FF"/>
                          </a:solidFill>
                          <a:latin typeface="Consolas"/>
                          <a:ea typeface="Consolas"/>
                          <a:cs typeface="Consolas"/>
                          <a:sym typeface="Consolas"/>
                        </a:rPr>
                        <a:t>         background-color: $blue;</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200">
                          <a:solidFill>
                            <a:srgbClr val="0000FF"/>
                          </a:solidFill>
                          <a:latin typeface="Consolas"/>
                          <a:ea typeface="Consolas"/>
                          <a:cs typeface="Consolas"/>
                          <a:sym typeface="Consolas"/>
                        </a:rPr>
                        <a:t>          width: $</a:t>
                      </a:r>
                      <a:r>
                        <a:rPr lang="es" sz="1200">
                          <a:solidFill>
                            <a:srgbClr val="FF0000"/>
                          </a:solidFill>
                          <a:latin typeface="Consolas"/>
                          <a:ea typeface="Consolas"/>
                          <a:cs typeface="Consolas"/>
                          <a:sym typeface="Consolas"/>
                        </a:rPr>
                        <a:t>ancho</a:t>
                      </a:r>
                      <a:r>
                        <a:rPr lang="es" sz="1200">
                          <a:solidFill>
                            <a:srgbClr val="0000FF"/>
                          </a:solidFill>
                          <a:latin typeface="Consolas"/>
                          <a:ea typeface="Consolas"/>
                          <a:cs typeface="Consolas"/>
                          <a:sym typeface="Consolas"/>
                        </a:rPr>
                        <a:t>/2; </a:t>
                      </a:r>
                      <a:r>
                        <a:rPr lang="es" sz="1200">
                          <a:solidFill>
                            <a:srgbClr val="666666"/>
                          </a:solidFill>
                          <a:latin typeface="Consolas"/>
                          <a:ea typeface="Consolas"/>
                          <a:cs typeface="Consolas"/>
                          <a:sym typeface="Consolas"/>
                        </a:rPr>
                        <a:t>/* Ancho de 360*/</a:t>
                      </a:r>
                      <a:endParaRPr sz="1200">
                        <a:solidFill>
                          <a:srgbClr val="666666"/>
                        </a:solidFill>
                        <a:latin typeface="Consolas"/>
                        <a:ea typeface="Consolas"/>
                        <a:cs typeface="Consolas"/>
                        <a:sym typeface="Consolas"/>
                      </a:endParaRPr>
                    </a:p>
                    <a:p>
                      <a:pPr indent="0" lvl="0" marL="0" rtl="0" algn="just">
                        <a:lnSpc>
                          <a:spcPct val="135714"/>
                        </a:lnSpc>
                        <a:spcBef>
                          <a:spcPts val="0"/>
                        </a:spcBef>
                        <a:spcAft>
                          <a:spcPts val="0"/>
                        </a:spcAft>
                        <a:buNone/>
                      </a:pPr>
                      <a:r>
                        <a:rPr lang="es" sz="1200">
                          <a:solidFill>
                            <a:srgbClr val="0000FF"/>
                          </a:solidFill>
                          <a:latin typeface="Consolas"/>
                          <a:ea typeface="Consolas"/>
                          <a:cs typeface="Consolas"/>
                          <a:sym typeface="Consolas"/>
                        </a:rPr>
                        <a:t>}</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200">
                          <a:solidFill>
                            <a:srgbClr val="0000FF"/>
                          </a:solidFill>
                          <a:latin typeface="Consolas"/>
                          <a:ea typeface="Consolas"/>
                          <a:cs typeface="Consolas"/>
                          <a:sym typeface="Consolas"/>
                        </a:rPr>
                        <a:t>.</a:t>
                      </a:r>
                      <a:r>
                        <a:rPr lang="es" sz="1200">
                          <a:solidFill>
                            <a:srgbClr val="FF0000"/>
                          </a:solidFill>
                          <a:latin typeface="Consolas"/>
                          <a:ea typeface="Consolas"/>
                          <a:cs typeface="Consolas"/>
                          <a:sym typeface="Consolas"/>
                        </a:rPr>
                        <a:t>box_dos</a:t>
                      </a:r>
                      <a:r>
                        <a:rPr lang="es" sz="1200">
                          <a:solidFill>
                            <a:srgbClr val="0000FF"/>
                          </a:solidFill>
                          <a:latin typeface="Consolas"/>
                          <a:ea typeface="Consolas"/>
                          <a:cs typeface="Consolas"/>
                          <a:sym typeface="Consolas"/>
                        </a:rPr>
                        <a:t> {</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200">
                          <a:solidFill>
                            <a:srgbClr val="0000FF"/>
                          </a:solidFill>
                          <a:latin typeface="Consolas"/>
                          <a:ea typeface="Consolas"/>
                          <a:cs typeface="Consolas"/>
                          <a:sym typeface="Consolas"/>
                        </a:rPr>
                        <a:t>            background-color: $green;</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200">
                          <a:solidFill>
                            <a:srgbClr val="0000FF"/>
                          </a:solidFill>
                          <a:latin typeface="Consolas"/>
                          <a:ea typeface="Consolas"/>
                          <a:cs typeface="Consolas"/>
                          <a:sym typeface="Consolas"/>
                        </a:rPr>
                        <a:t>             width: ($</a:t>
                      </a:r>
                      <a:r>
                        <a:rPr lang="es" sz="1200">
                          <a:solidFill>
                            <a:srgbClr val="FF0000"/>
                          </a:solidFill>
                          <a:latin typeface="Consolas"/>
                          <a:ea typeface="Consolas"/>
                          <a:cs typeface="Consolas"/>
                          <a:sym typeface="Consolas"/>
                        </a:rPr>
                        <a:t>ancho</a:t>
                      </a:r>
                      <a:r>
                        <a:rPr lang="es" sz="1200">
                          <a:solidFill>
                            <a:srgbClr val="0000FF"/>
                          </a:solidFill>
                          <a:latin typeface="Consolas"/>
                          <a:ea typeface="Consolas"/>
                          <a:cs typeface="Consolas"/>
                          <a:sym typeface="Consolas"/>
                        </a:rPr>
                        <a:t>/2)-50;</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200">
                          <a:solidFill>
                            <a:srgbClr val="0000FF"/>
                          </a:solidFill>
                          <a:latin typeface="Consolas"/>
                          <a:ea typeface="Consolas"/>
                          <a:cs typeface="Consolas"/>
                          <a:sym typeface="Consolas"/>
                        </a:rPr>
                        <a:t>}</a:t>
                      </a:r>
                      <a:endParaRPr sz="1200">
                        <a:solidFill>
                          <a:srgbClr val="0000FF"/>
                        </a:solidFill>
                        <a:latin typeface="Consolas"/>
                        <a:ea typeface="Consolas"/>
                        <a:cs typeface="Consolas"/>
                        <a:sym typeface="Consolas"/>
                      </a:endParaRPr>
                    </a:p>
                  </a:txBody>
                  <a:tcPr marT="63500" marB="63500" marR="63500" marL="63500">
                    <a:solidFill>
                      <a:srgbClr val="EEEEEE"/>
                    </a:solidFill>
                  </a:tcPr>
                </a:tc>
              </a:tr>
              <a:tr h="330200">
                <a:tc vMerge="1"/>
              </a:tr>
            </a:tbl>
          </a:graphicData>
        </a:graphic>
      </p:graphicFrame>
      <p:graphicFrame>
        <p:nvGraphicFramePr>
          <p:cNvPr id="334" name="Google Shape;334;p46"/>
          <p:cNvGraphicFramePr/>
          <p:nvPr/>
        </p:nvGraphicFramePr>
        <p:xfrm>
          <a:off x="5212100" y="1760850"/>
          <a:ext cx="3000000" cy="3000000"/>
        </p:xfrm>
        <a:graphic>
          <a:graphicData uri="http://schemas.openxmlformats.org/drawingml/2006/table">
            <a:tbl>
              <a:tblPr>
                <a:noFill/>
                <a:tableStyleId>{B145FC6A-6DB4-4818-96F9-3445A3A90CAD}</a:tableStyleId>
              </a:tblPr>
              <a:tblGrid>
                <a:gridCol w="2570100"/>
              </a:tblGrid>
              <a:tr h="12700">
                <a:tc rowSpan="2">
                  <a:txBody>
                    <a:bodyPr/>
                    <a:lstStyle/>
                    <a:p>
                      <a:pPr indent="0" lvl="0" marL="0" rtl="0" algn="just">
                        <a:lnSpc>
                          <a:spcPct val="135714"/>
                        </a:lnSpc>
                        <a:spcBef>
                          <a:spcPts val="0"/>
                        </a:spcBef>
                        <a:spcAft>
                          <a:spcPts val="0"/>
                        </a:spcAft>
                        <a:buNone/>
                      </a:pPr>
                      <a:r>
                        <a:rPr lang="es" sz="1300">
                          <a:solidFill>
                            <a:srgbClr val="0000FF"/>
                          </a:solidFill>
                          <a:latin typeface="Consolas"/>
                          <a:ea typeface="Consolas"/>
                          <a:cs typeface="Consolas"/>
                          <a:sym typeface="Consolas"/>
                        </a:rPr>
                        <a:t>.</a:t>
                      </a:r>
                      <a:r>
                        <a:rPr lang="es" sz="1300">
                          <a:solidFill>
                            <a:srgbClr val="FF0000"/>
                          </a:solidFill>
                          <a:latin typeface="Consolas"/>
                          <a:ea typeface="Consolas"/>
                          <a:cs typeface="Consolas"/>
                          <a:sym typeface="Consolas"/>
                        </a:rPr>
                        <a:t>box_uno</a:t>
                      </a:r>
                      <a:r>
                        <a:rPr lang="es" sz="1300">
                          <a:solidFill>
                            <a:srgbClr val="0000FF"/>
                          </a:solidFill>
                          <a:latin typeface="Consolas"/>
                          <a:ea typeface="Consolas"/>
                          <a:cs typeface="Consolas"/>
                          <a:sym typeface="Consolas"/>
                        </a:rPr>
                        <a:t> {</a:t>
                      </a:r>
                      <a:endParaRPr sz="13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300">
                          <a:solidFill>
                            <a:srgbClr val="0000FF"/>
                          </a:solidFill>
                          <a:latin typeface="Consolas"/>
                          <a:ea typeface="Consolas"/>
                          <a:cs typeface="Consolas"/>
                          <a:sym typeface="Consolas"/>
                        </a:rPr>
                        <a:t>   background-color: #4285f4;</a:t>
                      </a:r>
                      <a:endParaRPr sz="13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300">
                          <a:solidFill>
                            <a:srgbClr val="0000FF"/>
                          </a:solidFill>
                          <a:latin typeface="Consolas"/>
                          <a:ea typeface="Consolas"/>
                          <a:cs typeface="Consolas"/>
                          <a:sym typeface="Consolas"/>
                        </a:rPr>
                        <a:t>   width: 360px;</a:t>
                      </a:r>
                      <a:endParaRPr sz="13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300">
                          <a:solidFill>
                            <a:srgbClr val="0000FF"/>
                          </a:solidFill>
                          <a:latin typeface="Consolas"/>
                          <a:ea typeface="Consolas"/>
                          <a:cs typeface="Consolas"/>
                          <a:sym typeface="Consolas"/>
                        </a:rPr>
                        <a:t>}</a:t>
                      </a:r>
                      <a:endParaRPr sz="13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t/>
                      </a:r>
                      <a:endParaRPr sz="13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300">
                          <a:solidFill>
                            <a:srgbClr val="0000FF"/>
                          </a:solidFill>
                          <a:latin typeface="Consolas"/>
                          <a:ea typeface="Consolas"/>
                          <a:cs typeface="Consolas"/>
                          <a:sym typeface="Consolas"/>
                        </a:rPr>
                        <a:t>.</a:t>
                      </a:r>
                      <a:r>
                        <a:rPr lang="es" sz="1300">
                          <a:solidFill>
                            <a:srgbClr val="FF0000"/>
                          </a:solidFill>
                          <a:latin typeface="Consolas"/>
                          <a:ea typeface="Consolas"/>
                          <a:cs typeface="Consolas"/>
                          <a:sym typeface="Consolas"/>
                        </a:rPr>
                        <a:t>box_dos</a:t>
                      </a:r>
                      <a:r>
                        <a:rPr lang="es" sz="1300">
                          <a:solidFill>
                            <a:srgbClr val="0000FF"/>
                          </a:solidFill>
                          <a:latin typeface="Consolas"/>
                          <a:ea typeface="Consolas"/>
                          <a:cs typeface="Consolas"/>
                          <a:sym typeface="Consolas"/>
                        </a:rPr>
                        <a:t> {</a:t>
                      </a:r>
                      <a:endParaRPr sz="13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300">
                          <a:solidFill>
                            <a:srgbClr val="0000FF"/>
                          </a:solidFill>
                          <a:latin typeface="Consolas"/>
                          <a:ea typeface="Consolas"/>
                          <a:cs typeface="Consolas"/>
                          <a:sym typeface="Consolas"/>
                        </a:rPr>
                        <a:t>   background-color: #33d374;</a:t>
                      </a:r>
                      <a:endParaRPr sz="13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300">
                          <a:solidFill>
                            <a:srgbClr val="0000FF"/>
                          </a:solidFill>
                          <a:latin typeface="Consolas"/>
                          <a:ea typeface="Consolas"/>
                          <a:cs typeface="Consolas"/>
                          <a:sym typeface="Consolas"/>
                        </a:rPr>
                        <a:t>   width: 310px;</a:t>
                      </a:r>
                      <a:endParaRPr sz="13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300">
                          <a:solidFill>
                            <a:srgbClr val="0000FF"/>
                          </a:solidFill>
                          <a:latin typeface="Consolas"/>
                          <a:ea typeface="Consolas"/>
                          <a:cs typeface="Consolas"/>
                          <a:sym typeface="Consolas"/>
                        </a:rPr>
                        <a:t>}</a:t>
                      </a:r>
                      <a:endParaRPr sz="1300">
                        <a:solidFill>
                          <a:srgbClr val="0000FF"/>
                        </a:solidFill>
                        <a:latin typeface="Consolas"/>
                        <a:ea typeface="Consolas"/>
                        <a:cs typeface="Consolas"/>
                        <a:sym typeface="Consolas"/>
                      </a:endParaRPr>
                    </a:p>
                  </a:txBody>
                  <a:tcPr marT="63500" marB="63500" marR="63500" marL="63500">
                    <a:solidFill>
                      <a:srgbClr val="EEEEEE"/>
                    </a:solidFill>
                  </a:tcPr>
                </a:tc>
              </a:tr>
              <a:tr h="330200">
                <a:tc vMerge="1"/>
              </a:tr>
            </a:tbl>
          </a:graphicData>
        </a:graphic>
      </p:graphicFrame>
      <p:sp>
        <p:nvSpPr>
          <p:cNvPr id="335" name="Google Shape;335;p46"/>
          <p:cNvSpPr txBox="1"/>
          <p:nvPr/>
        </p:nvSpPr>
        <p:spPr>
          <a:xfrm>
            <a:off x="3712575" y="4339800"/>
            <a:ext cx="672900" cy="502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s" sz="1350">
                <a:latin typeface="DM Sans"/>
                <a:ea typeface="DM Sans"/>
                <a:cs typeface="DM Sans"/>
                <a:sym typeface="DM Sans"/>
              </a:rPr>
              <a:t>SCSS</a:t>
            </a:r>
            <a:endParaRPr b="1" sz="1350">
              <a:latin typeface="DM Sans"/>
              <a:ea typeface="DM Sans"/>
              <a:cs typeface="DM Sans"/>
              <a:sym typeface="DM Sans"/>
            </a:endParaRPr>
          </a:p>
        </p:txBody>
      </p:sp>
      <p:sp>
        <p:nvSpPr>
          <p:cNvPr id="336" name="Google Shape;336;p46"/>
          <p:cNvSpPr txBox="1"/>
          <p:nvPr/>
        </p:nvSpPr>
        <p:spPr>
          <a:xfrm>
            <a:off x="7233825" y="3957100"/>
            <a:ext cx="672900" cy="502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s" sz="1100">
                <a:latin typeface="DM Sans"/>
                <a:ea typeface="DM Sans"/>
                <a:cs typeface="DM Sans"/>
                <a:sym typeface="DM Sans"/>
              </a:rPr>
              <a:t>CSS</a:t>
            </a:r>
            <a:endParaRPr b="1" sz="1100">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Import</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Import</a:t>
            </a:r>
            <a:endParaRPr b="1" i="0" sz="4000" u="none" cap="none" strike="noStrike">
              <a:solidFill>
                <a:schemeClr val="dk1"/>
              </a:solidFill>
              <a:latin typeface="DM Sans"/>
              <a:ea typeface="DM Sans"/>
              <a:cs typeface="DM Sans"/>
              <a:sym typeface="DM Sans"/>
            </a:endParaRPr>
          </a:p>
        </p:txBody>
      </p:sp>
      <p:sp>
        <p:nvSpPr>
          <p:cNvPr id="347" name="Google Shape;347;p48"/>
          <p:cNvSpPr txBox="1"/>
          <p:nvPr/>
        </p:nvSpPr>
        <p:spPr>
          <a:xfrm>
            <a:off x="457725" y="2211625"/>
            <a:ext cx="47301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de las características más útiles de SASS es la posibilidad de separar tus hojas de estilo en archivos separados. A continuación, puedes usar @import para </a:t>
            </a:r>
            <a:r>
              <a:rPr lang="es" sz="1350">
                <a:highlight>
                  <a:schemeClr val="accent6"/>
                </a:highlight>
                <a:latin typeface="DM Sans"/>
                <a:ea typeface="DM Sans"/>
                <a:cs typeface="DM Sans"/>
                <a:sym typeface="DM Sans"/>
              </a:rPr>
              <a:t>incluir la fuente de tus archivos individuales en una hoja de estilo maestra. </a:t>
            </a:r>
            <a:endParaRPr b="0" i="0" sz="1350" u="none" cap="none" strike="noStrike">
              <a:solidFill>
                <a:srgbClr val="000000"/>
              </a:solidFill>
              <a:highlight>
                <a:schemeClr val="accent6"/>
              </a:highlight>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9"/>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Import</a:t>
            </a:r>
            <a:endParaRPr b="1" i="0" sz="4000" u="none" cap="none" strike="noStrike">
              <a:solidFill>
                <a:schemeClr val="dk1"/>
              </a:solidFill>
              <a:latin typeface="DM Sans"/>
              <a:ea typeface="DM Sans"/>
              <a:cs typeface="DM Sans"/>
              <a:sym typeface="DM Sans"/>
            </a:endParaRPr>
          </a:p>
        </p:txBody>
      </p:sp>
      <p:sp>
        <p:nvSpPr>
          <p:cNvPr id="353" name="Google Shape;353;p49"/>
          <p:cNvSpPr txBox="1"/>
          <p:nvPr/>
        </p:nvSpPr>
        <p:spPr>
          <a:xfrm>
            <a:off x="457725" y="2211625"/>
            <a:ext cx="4730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Ejemplo: quieres tener por separado los estilos donde nos enfocamos en la estructura, colores, tipografía y grilla.</a:t>
            </a:r>
            <a:endParaRPr b="0" i="0" sz="1350" u="none" cap="none" strike="noStrike">
              <a:solidFill>
                <a:srgbClr val="000000"/>
              </a:solidFill>
              <a:highlight>
                <a:schemeClr val="accent6"/>
              </a:highlight>
              <a:latin typeface="DM Sans"/>
              <a:ea typeface="DM Sans"/>
              <a:cs typeface="DM Sans"/>
              <a:sym typeface="DM Sans"/>
            </a:endParaRPr>
          </a:p>
        </p:txBody>
      </p:sp>
      <p:sp>
        <p:nvSpPr>
          <p:cNvPr id="354" name="Google Shape;354;p49"/>
          <p:cNvSpPr txBox="1"/>
          <p:nvPr/>
        </p:nvSpPr>
        <p:spPr>
          <a:xfrm>
            <a:off x="5049075" y="2211625"/>
            <a:ext cx="3518100" cy="1562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es">
                <a:solidFill>
                  <a:srgbClr val="AF00DB"/>
                </a:solidFill>
                <a:latin typeface="Consolas"/>
                <a:ea typeface="Consolas"/>
                <a:cs typeface="Consolas"/>
                <a:sym typeface="Consolas"/>
              </a:rPr>
              <a:t>@import</a:t>
            </a:r>
            <a:r>
              <a:rPr lang="es">
                <a:solidFill>
                  <a:srgbClr val="000000"/>
                </a:solidFill>
                <a:latin typeface="Consolas"/>
                <a:ea typeface="Consolas"/>
                <a:cs typeface="Consolas"/>
                <a:sym typeface="Consolas"/>
              </a:rPr>
              <a:t> </a:t>
            </a:r>
            <a:r>
              <a:rPr lang="es">
                <a:solidFill>
                  <a:srgbClr val="A31515"/>
                </a:solidFill>
                <a:latin typeface="Consolas"/>
                <a:ea typeface="Consolas"/>
                <a:cs typeface="Consolas"/>
                <a:sym typeface="Consolas"/>
              </a:rPr>
              <a:t>"estructura"</a:t>
            </a:r>
            <a:r>
              <a:rPr lang="es">
                <a:solidFill>
                  <a:srgbClr val="000000"/>
                </a:solidFill>
                <a:latin typeface="Consolas"/>
                <a:ea typeface="Consolas"/>
                <a:cs typeface="Consolas"/>
                <a:sym typeface="Consolas"/>
              </a:rPr>
              <a:t>;</a:t>
            </a:r>
            <a:endParaRPr>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rPr lang="es">
                <a:solidFill>
                  <a:srgbClr val="AF00DB"/>
                </a:solidFill>
                <a:latin typeface="Consolas"/>
                <a:ea typeface="Consolas"/>
                <a:cs typeface="Consolas"/>
                <a:sym typeface="Consolas"/>
              </a:rPr>
              <a:t>@import</a:t>
            </a:r>
            <a:r>
              <a:rPr lang="es">
                <a:solidFill>
                  <a:srgbClr val="000000"/>
                </a:solidFill>
                <a:latin typeface="Consolas"/>
                <a:ea typeface="Consolas"/>
                <a:cs typeface="Consolas"/>
                <a:sym typeface="Consolas"/>
              </a:rPr>
              <a:t> </a:t>
            </a:r>
            <a:r>
              <a:rPr lang="es">
                <a:solidFill>
                  <a:srgbClr val="A31515"/>
                </a:solidFill>
                <a:latin typeface="Consolas"/>
                <a:ea typeface="Consolas"/>
                <a:cs typeface="Consolas"/>
                <a:sym typeface="Consolas"/>
              </a:rPr>
              <a:t>"colores"</a:t>
            </a:r>
            <a:r>
              <a:rPr lang="es">
                <a:solidFill>
                  <a:srgbClr val="000000"/>
                </a:solidFill>
                <a:latin typeface="Consolas"/>
                <a:ea typeface="Consolas"/>
                <a:cs typeface="Consolas"/>
                <a:sym typeface="Consolas"/>
              </a:rPr>
              <a:t>;</a:t>
            </a:r>
            <a:endParaRPr>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rPr lang="es">
                <a:solidFill>
                  <a:srgbClr val="AF00DB"/>
                </a:solidFill>
                <a:latin typeface="Consolas"/>
                <a:ea typeface="Consolas"/>
                <a:cs typeface="Consolas"/>
                <a:sym typeface="Consolas"/>
              </a:rPr>
              <a:t>@import</a:t>
            </a:r>
            <a:r>
              <a:rPr lang="es">
                <a:solidFill>
                  <a:srgbClr val="000000"/>
                </a:solidFill>
                <a:latin typeface="Consolas"/>
                <a:ea typeface="Consolas"/>
                <a:cs typeface="Consolas"/>
                <a:sym typeface="Consolas"/>
              </a:rPr>
              <a:t> </a:t>
            </a:r>
            <a:r>
              <a:rPr lang="es">
                <a:solidFill>
                  <a:srgbClr val="A31515"/>
                </a:solidFill>
                <a:latin typeface="Consolas"/>
                <a:ea typeface="Consolas"/>
                <a:cs typeface="Consolas"/>
                <a:sym typeface="Consolas"/>
              </a:rPr>
              <a:t>"tipografia"</a:t>
            </a:r>
            <a:r>
              <a:rPr lang="es">
                <a:solidFill>
                  <a:srgbClr val="000000"/>
                </a:solidFill>
                <a:latin typeface="Consolas"/>
                <a:ea typeface="Consolas"/>
                <a:cs typeface="Consolas"/>
                <a:sym typeface="Consolas"/>
              </a:rPr>
              <a:t>;</a:t>
            </a:r>
            <a:endParaRPr>
              <a:solidFill>
                <a:srgbClr val="000000"/>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rPr lang="es">
                <a:solidFill>
                  <a:srgbClr val="AF00DB"/>
                </a:solidFill>
                <a:latin typeface="Consolas"/>
                <a:ea typeface="Consolas"/>
                <a:cs typeface="Consolas"/>
                <a:sym typeface="Consolas"/>
              </a:rPr>
              <a:t>@import</a:t>
            </a:r>
            <a:r>
              <a:rPr lang="es">
                <a:solidFill>
                  <a:srgbClr val="000000"/>
                </a:solidFill>
                <a:latin typeface="Consolas"/>
                <a:ea typeface="Consolas"/>
                <a:cs typeface="Consolas"/>
                <a:sym typeface="Consolas"/>
              </a:rPr>
              <a:t> </a:t>
            </a:r>
            <a:r>
              <a:rPr lang="es">
                <a:solidFill>
                  <a:srgbClr val="A31515"/>
                </a:solidFill>
                <a:latin typeface="Consolas"/>
                <a:ea typeface="Consolas"/>
                <a:cs typeface="Consolas"/>
                <a:sym typeface="Consolas"/>
              </a:rPr>
              <a:t>"grilla"</a:t>
            </a:r>
            <a:r>
              <a:rPr lang="es">
                <a:solidFill>
                  <a:srgbClr val="000000"/>
                </a:solidFill>
                <a:latin typeface="Consolas"/>
                <a:ea typeface="Consolas"/>
                <a:cs typeface="Consolas"/>
                <a:sym typeface="Consolas"/>
              </a:rPr>
              <a:t>;</a:t>
            </a:r>
            <a:endParaRPr>
              <a:solidFill>
                <a:srgbClr val="000000"/>
              </a:solidFill>
              <a:latin typeface="Consolas"/>
              <a:ea typeface="Consolas"/>
              <a:cs typeface="Consolas"/>
              <a:sym typeface="Consolas"/>
            </a:endParaRPr>
          </a:p>
          <a:p>
            <a:pPr indent="0" lvl="0" marL="0" rtl="0" algn="just">
              <a:lnSpc>
                <a:spcPct val="135714"/>
              </a:lnSpc>
              <a:spcBef>
                <a:spcPts val="0"/>
              </a:spcBef>
              <a:spcAft>
                <a:spcPts val="0"/>
              </a:spcAft>
              <a:buNone/>
            </a:pPr>
            <a:r>
              <a:t/>
            </a:r>
            <a:endParaRPr>
              <a:solidFill>
                <a:srgbClr val="608B4E"/>
              </a:solidFill>
              <a:latin typeface="Consolas"/>
              <a:ea typeface="Consolas"/>
              <a:cs typeface="Consolas"/>
              <a:sym typeface="Consolas"/>
            </a:endParaRPr>
          </a:p>
        </p:txBody>
      </p:sp>
      <p:sp>
        <p:nvSpPr>
          <p:cNvPr id="355" name="Google Shape;355;p49"/>
          <p:cNvSpPr txBox="1"/>
          <p:nvPr/>
        </p:nvSpPr>
        <p:spPr>
          <a:xfrm>
            <a:off x="593850" y="3208700"/>
            <a:ext cx="423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highlight>
                  <a:schemeClr val="accent6"/>
                </a:highlight>
              </a:rPr>
              <a:t>¡importante! el archivo debe tener “_” (guión bajo) al principio del nombre. Ej: _colores.scss.</a:t>
            </a:r>
            <a:endParaRPr>
              <a:highlight>
                <a:schemeClr val="accent6"/>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0"/>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¿Cómo estructurar los proyectos SASS?</a:t>
            </a:r>
            <a:endParaRPr b="1" i="0" sz="4000" u="none" cap="none" strike="noStrike">
              <a:solidFill>
                <a:schemeClr val="dk1"/>
              </a:solidFill>
              <a:latin typeface="DM Sans"/>
              <a:ea typeface="DM Sans"/>
              <a:cs typeface="DM Sans"/>
              <a:sym typeface="DM Sans"/>
            </a:endParaRPr>
          </a:p>
        </p:txBody>
      </p:sp>
      <p:sp>
        <p:nvSpPr>
          <p:cNvPr id="361" name="Google Shape;361;p50"/>
          <p:cNvSpPr txBox="1"/>
          <p:nvPr/>
        </p:nvSpPr>
        <p:spPr>
          <a:xfrm>
            <a:off x="549625" y="2363575"/>
            <a:ext cx="72747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Si deseas llevar un orden tu proyecto, puedes seguir esta </a:t>
            </a:r>
            <a:r>
              <a:rPr lang="es" sz="1350" u="sng">
                <a:solidFill>
                  <a:schemeClr val="accent5"/>
                </a:solidFill>
                <a:latin typeface="DM Sans"/>
                <a:ea typeface="DM Sans"/>
                <a:cs typeface="DM Sans"/>
                <a:sym typeface="DM Sans"/>
                <a:hlinkClick r:id="rId3">
                  <a:extLst>
                    <a:ext uri="{A12FA001-AC4F-418D-AE19-62706E023703}">
                      <ahyp:hlinkClr val="tx"/>
                    </a:ext>
                  </a:extLst>
                </a:hlinkClick>
              </a:rPr>
              <a:t>estructura</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¿Hay una forma estándar de separar tus archivos CSS?</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No, dependerá de los frameworks que uses.</a:t>
            </a:r>
            <a:endParaRPr b="1"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1"/>
          <p:cNvSpPr txBox="1"/>
          <p:nvPr/>
        </p:nvSpPr>
        <p:spPr>
          <a:xfrm>
            <a:off x="1461300" y="15362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
        <p:nvSpPr>
          <p:cNvPr id="367" name="Google Shape;367;p51"/>
          <p:cNvSpPr txBox="1"/>
          <p:nvPr/>
        </p:nvSpPr>
        <p:spPr>
          <a:xfrm>
            <a:off x="2109143" y="2502363"/>
            <a:ext cx="4925700" cy="12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50">
                <a:solidFill>
                  <a:srgbClr val="EAFF6A"/>
                </a:solidFill>
                <a:latin typeface="DM Sans"/>
                <a:ea typeface="DM Sans"/>
                <a:cs typeface="DM Sans"/>
                <a:sym typeface="DM Sans"/>
              </a:rPr>
              <a:t>#CoderTip</a:t>
            </a:r>
            <a:r>
              <a:rPr b="1" lang="es" sz="1350">
                <a:solidFill>
                  <a:schemeClr val="lt1"/>
                </a:solidFill>
                <a:latin typeface="DM Sans"/>
                <a:ea typeface="DM Sans"/>
                <a:cs typeface="DM Sans"/>
                <a:sym typeface="DM Sans"/>
              </a:rPr>
              <a:t>:</a:t>
            </a:r>
            <a:r>
              <a:rPr lang="es" sz="1350">
                <a:solidFill>
                  <a:srgbClr val="EAFF6A"/>
                </a:solidFill>
                <a:latin typeface="DM Sans"/>
                <a:ea typeface="DM Sans"/>
                <a:cs typeface="DM Sans"/>
                <a:sym typeface="DM Sans"/>
              </a:rPr>
              <a:t> </a:t>
            </a:r>
            <a:r>
              <a:rPr lang="es" sz="1350">
                <a:solidFill>
                  <a:schemeClr val="lt1"/>
                </a:solidFill>
                <a:latin typeface="DM Sans"/>
                <a:ea typeface="DM Sans"/>
                <a:cs typeface="DM Sans"/>
                <a:sym typeface="DM Sans"/>
              </a:rPr>
              <a:t>Ingresa al </a:t>
            </a:r>
            <a:r>
              <a:rPr lang="es" sz="1350" u="sng">
                <a:solidFill>
                  <a:srgbClr val="83AEFB"/>
                </a:solidFill>
                <a:latin typeface="DM Sans"/>
                <a:ea typeface="DM Sans"/>
                <a:cs typeface="DM Sans"/>
                <a:sym typeface="DM Sans"/>
                <a:hlinkClick r:id="rId3">
                  <a:extLst>
                    <a:ext uri="{A12FA001-AC4F-418D-AE19-62706E023703}">
                      <ahyp:hlinkClr val="tx"/>
                    </a:ext>
                  </a:extLst>
                </a:hlinkClick>
              </a:rPr>
              <a:t>siguiente link</a:t>
            </a:r>
            <a:r>
              <a:rPr lang="es" sz="1350">
                <a:solidFill>
                  <a:schemeClr val="lt1"/>
                </a:solidFill>
                <a:latin typeface="DM Sans"/>
                <a:ea typeface="DM Sans"/>
                <a:cs typeface="DM Sans"/>
                <a:sym typeface="DM Sans"/>
              </a:rPr>
              <a:t> y revisa el material interactivo que preparamos sobre </a:t>
            </a:r>
            <a:r>
              <a:rPr b="1" lang="es" sz="1350">
                <a:solidFill>
                  <a:schemeClr val="lt1"/>
                </a:solidFill>
                <a:latin typeface="DM Sans"/>
                <a:ea typeface="DM Sans"/>
                <a:cs typeface="DM Sans"/>
                <a:sym typeface="DM Sans"/>
              </a:rPr>
              <a:t>Preguntas Frecuentes, </a:t>
            </a:r>
            <a:r>
              <a:rPr lang="es" sz="1350">
                <a:solidFill>
                  <a:schemeClr val="lt1"/>
                </a:solidFill>
                <a:latin typeface="DM Sans"/>
                <a:ea typeface="DM Sans"/>
                <a:cs typeface="DM Sans"/>
                <a:sym typeface="DM Sans"/>
              </a:rPr>
              <a:t>estamos seguros de que allí encontrarás algunas respuestas.</a:t>
            </a:r>
            <a:endParaRPr sz="1350">
              <a:solidFill>
                <a:schemeClr val="lt1"/>
              </a:solidFill>
              <a:latin typeface="DM Sans"/>
              <a:ea typeface="DM Sans"/>
              <a:cs typeface="DM Sans"/>
              <a:sym typeface="DM Sans"/>
            </a:endParaRPr>
          </a:p>
          <a:p>
            <a:pPr indent="0" lvl="0" marL="0" rtl="0" algn="ctr">
              <a:spcBef>
                <a:spcPts val="0"/>
              </a:spcBef>
              <a:spcAft>
                <a:spcPts val="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373" name="Google Shape;373;p52"/>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¡Vamos a practicar lo visto!</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374" name="Google Shape;374;p52"/>
          <p:cNvGrpSpPr/>
          <p:nvPr/>
        </p:nvGrpSpPr>
        <p:grpSpPr>
          <a:xfrm>
            <a:off x="473351" y="619523"/>
            <a:ext cx="738900" cy="738900"/>
            <a:chOff x="473351" y="619523"/>
            <a:chExt cx="738900" cy="738900"/>
          </a:xfrm>
        </p:grpSpPr>
        <p:sp>
          <p:nvSpPr>
            <p:cNvPr id="375" name="Google Shape;375;p5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6" name="Google Shape;376;p5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79" name="Google Shape;79;p17"/>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80" name="Google Shape;80;p17"/>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Conocer </a:t>
            </a:r>
            <a:r>
              <a:rPr lang="es" sz="1350">
                <a:solidFill>
                  <a:schemeClr val="lt1"/>
                </a:solidFill>
                <a:latin typeface="DM Sans"/>
                <a:ea typeface="DM Sans"/>
                <a:cs typeface="DM Sans"/>
                <a:sym typeface="DM Sans"/>
              </a:rPr>
              <a:t>SASS</a:t>
            </a:r>
            <a:endParaRPr b="0" i="0" sz="1350" u="none" cap="none" strike="noStrike">
              <a:solidFill>
                <a:schemeClr val="lt1"/>
              </a:solidFill>
              <a:latin typeface="DM Sans"/>
              <a:ea typeface="DM Sans"/>
              <a:cs typeface="DM Sans"/>
              <a:sym typeface="DM Sans"/>
            </a:endParaRPr>
          </a:p>
        </p:txBody>
      </p:sp>
      <p:pic>
        <p:nvPicPr>
          <p:cNvPr id="81" name="Google Shape;81;p17"/>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82" name="Google Shape;82;p17"/>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Comprender las diversas sintáxis de </a:t>
            </a:r>
            <a:r>
              <a:rPr lang="es" sz="1350">
                <a:solidFill>
                  <a:schemeClr val="lt1"/>
                </a:solidFill>
                <a:latin typeface="DM Sans"/>
                <a:ea typeface="DM Sans"/>
                <a:cs typeface="DM Sans"/>
                <a:sym typeface="DM Sans"/>
              </a:rPr>
              <a:t>SASS</a:t>
            </a:r>
            <a:endParaRPr i="0" sz="1350" u="none" cap="none" strike="noStrike">
              <a:solidFill>
                <a:schemeClr val="lt1"/>
              </a:solidFill>
              <a:latin typeface="DM Sans"/>
              <a:ea typeface="DM Sans"/>
              <a:cs typeface="DM Sans"/>
              <a:sym typeface="DM Sans"/>
            </a:endParaRPr>
          </a:p>
        </p:txBody>
      </p:sp>
      <p:cxnSp>
        <p:nvCxnSpPr>
          <p:cNvPr id="83" name="Google Shape;83;p17"/>
          <p:cNvCxnSpPr>
            <a:stCxn id="79" idx="2"/>
            <a:endCxn id="81"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4"/>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a:t>
            </a:r>
            <a:r>
              <a:rPr b="1" lang="es" sz="4000">
                <a:solidFill>
                  <a:schemeClr val="lt1"/>
                </a:solidFill>
                <a:latin typeface="DM Sans"/>
                <a:ea typeface="DM Sans"/>
                <a:cs typeface="DM Sans"/>
                <a:sym typeface="DM Sans"/>
              </a:rPr>
              <a:t>parte I</a:t>
            </a:r>
            <a:endParaRPr i="0" sz="4000" u="none" cap="none" strike="noStrike">
              <a:solidFill>
                <a:schemeClr val="lt1"/>
              </a:solidFill>
              <a:latin typeface="DM Sans"/>
              <a:ea typeface="DM Sans"/>
              <a:cs typeface="DM Sans"/>
              <a:sym typeface="DM Sans"/>
            </a:endParaRPr>
          </a:p>
        </p:txBody>
      </p:sp>
      <p:sp>
        <p:nvSpPr>
          <p:cNvPr id="387" name="Google Shape;387;p54"/>
          <p:cNvSpPr txBox="1"/>
          <p:nvPr/>
        </p:nvSpPr>
        <p:spPr>
          <a:xfrm>
            <a:off x="2109143" y="2502363"/>
            <a:ext cx="4925700" cy="6003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Aplicación de SASS. </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Sintaxis SASS</a:t>
            </a:r>
            <a:endParaRPr sz="1350">
              <a:solidFill>
                <a:schemeClr val="lt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5"/>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lang="es" sz="5000">
                <a:solidFill>
                  <a:srgbClr val="E8E7E3"/>
                </a:solidFil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93" name="Google Shape;393;p55"/>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a:t>
            </a:r>
            <a:r>
              <a:rPr lang="es" sz="2000">
                <a:solidFill>
                  <a:schemeClr val="lt1"/>
                </a:solidFill>
                <a:latin typeface="DM Sans"/>
                <a:ea typeface="DM Sans"/>
                <a:cs typeface="DM Sans"/>
                <a:sym typeface="DM Sans"/>
              </a:rPr>
              <a:t>3</a:t>
            </a:r>
            <a:r>
              <a:rPr b="0" i="0" lang="es" sz="2000" u="none" cap="none" strike="noStrike">
                <a:solidFill>
                  <a:schemeClr val="lt1"/>
                </a:solidFill>
                <a:latin typeface="DM Sans"/>
                <a:ea typeface="DM Sans"/>
                <a:cs typeface="DM Sans"/>
                <a:sym typeface="DM Sans"/>
              </a:rPr>
              <a:t>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6"/>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07 - Parte I</a:t>
            </a:r>
            <a:endParaRPr b="0" i="0" sz="1400" u="none" cap="none" strike="noStrike">
              <a:solidFill>
                <a:srgbClr val="000000"/>
              </a:solidFill>
              <a:latin typeface="DM Sans"/>
              <a:ea typeface="DM Sans"/>
              <a:cs typeface="DM Sans"/>
              <a:sym typeface="DM Sans"/>
            </a:endParaRPr>
          </a:p>
        </p:txBody>
      </p:sp>
      <p:sp>
        <p:nvSpPr>
          <p:cNvPr id="399" name="Google Shape;399;p56"/>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400" name="Google Shape;400;p56"/>
          <p:cNvSpPr txBox="1"/>
          <p:nvPr/>
        </p:nvSpPr>
        <p:spPr>
          <a:xfrm>
            <a:off x="465275" y="1609375"/>
            <a:ext cx="39720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SASS:</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un preprocesador de CSS que te permite escribir un código, el cual luego se transforma (se compila) en un archivo de CSS puro.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Esto genera un código más limpio y sencillo de mantener y editar, a través de una estructura ordenada, usando un lenguaje de estilos.</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highlight>
                  <a:schemeClr val="accent6"/>
                </a:highlight>
                <a:latin typeface="DM Sans"/>
                <a:ea typeface="DM Sans"/>
                <a:cs typeface="DM Sans"/>
                <a:sym typeface="DM Sans"/>
              </a:rPr>
              <a:t>Nesting o anidación:</a:t>
            </a:r>
            <a:r>
              <a:rPr lang="es" sz="1350">
                <a:solidFill>
                  <a:schemeClr val="dk1"/>
                </a:solidFill>
                <a:latin typeface="DM Sans"/>
                <a:ea typeface="DM Sans"/>
                <a:cs typeface="DM Sans"/>
                <a:sym typeface="DM Sans"/>
              </a:rPr>
              <a:t> con la anidación de SASS, puedes organizar tu hoja de estilo de una manera que se asemeja a la de HTML, lo que reduce la posibilidad de conflictos en el CSS.</a:t>
            </a:r>
            <a:endParaRPr sz="1350">
              <a:solidFill>
                <a:schemeClr val="dk1"/>
              </a:solidFill>
              <a:latin typeface="DM Sans"/>
              <a:ea typeface="DM Sans"/>
              <a:cs typeface="DM Sans"/>
              <a:sym typeface="DM Sans"/>
            </a:endParaRPr>
          </a:p>
        </p:txBody>
      </p:sp>
      <p:sp>
        <p:nvSpPr>
          <p:cNvPr id="401" name="Google Shape;401;p56"/>
          <p:cNvSpPr txBox="1"/>
          <p:nvPr/>
        </p:nvSpPr>
        <p:spPr>
          <a:xfrm>
            <a:off x="4489650" y="1649175"/>
            <a:ext cx="3834600" cy="22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solidFill>
                  <a:schemeClr val="dk1"/>
                </a:solidFill>
                <a:highlight>
                  <a:schemeClr val="accent6"/>
                </a:highlight>
                <a:latin typeface="DM Sans"/>
                <a:ea typeface="DM Sans"/>
                <a:cs typeface="DM Sans"/>
                <a:sym typeface="DM Sans"/>
              </a:rPr>
              <a:t>Vars (variables):</a:t>
            </a:r>
            <a:r>
              <a:rPr lang="es" sz="1350">
                <a:solidFill>
                  <a:schemeClr val="dk1"/>
                </a:solidFill>
                <a:latin typeface="DM Sans"/>
                <a:ea typeface="DM Sans"/>
                <a:cs typeface="DM Sans"/>
                <a:sym typeface="DM Sans"/>
              </a:rPr>
              <a:t> son una manera de guardar información que necesites reutilizar en tus hojas de estilos: colores, dimensiones, fuentes o cualquier otro valor. SASS utiliza el símbolo dólar ($) al principio de la palabra clave para crear una variable.</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highlight>
                  <a:schemeClr val="accent6"/>
                </a:highlight>
                <a:latin typeface="DM Sans"/>
                <a:ea typeface="DM Sans"/>
                <a:cs typeface="DM Sans"/>
                <a:sym typeface="DM Sans"/>
              </a:rPr>
              <a:t>Import:</a:t>
            </a:r>
            <a:r>
              <a:rPr lang="es" sz="1350">
                <a:solidFill>
                  <a:schemeClr val="dk1"/>
                </a:solidFill>
                <a:highlight>
                  <a:schemeClr val="accent6"/>
                </a:highlight>
                <a:latin typeface="DM Sans"/>
                <a:ea typeface="DM Sans"/>
                <a:cs typeface="DM Sans"/>
                <a:sym typeface="DM Sans"/>
              </a:rPr>
              <a:t> </a:t>
            </a:r>
            <a:r>
              <a:rPr lang="es" sz="1350">
                <a:solidFill>
                  <a:schemeClr val="dk1"/>
                </a:solidFill>
                <a:latin typeface="DM Sans"/>
                <a:ea typeface="DM Sans"/>
                <a:cs typeface="DM Sans"/>
                <a:sym typeface="DM Sans"/>
              </a:rPr>
              <a:t>te permite incluir la fuente de tus archivos individuales en una hoja de estilo maestra.</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57"/>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407" name="Google Shape;407;p57"/>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408" name="Google Shape;408;p57"/>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409" name="Google Shape;409;p57"/>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410" name="Google Shape;410;p57"/>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411" name="Google Shape;411;p57"/>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07 - Parte I</a:t>
            </a:r>
            <a:endParaRPr b="1" i="0" sz="1600" u="none" cap="none" strike="noStrike">
              <a:solidFill>
                <a:srgbClr val="999999"/>
              </a:solidFill>
              <a:latin typeface="DM Sans"/>
              <a:ea typeface="DM Sans"/>
              <a:cs typeface="DM Sans"/>
              <a:sym typeface="DM Sans"/>
            </a:endParaRPr>
          </a:p>
        </p:txBody>
      </p:sp>
      <p:cxnSp>
        <p:nvCxnSpPr>
          <p:cNvPr id="412" name="Google Shape;412;p57"/>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413" name="Google Shape;413;p57"/>
          <p:cNvSpPr txBox="1"/>
          <p:nvPr/>
        </p:nvSpPr>
        <p:spPr>
          <a:xfrm>
            <a:off x="132012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SASS I</a:t>
            </a:r>
            <a:endParaRPr b="1" i="0" sz="1500" u="none" cap="none" strike="noStrike">
              <a:solidFill>
                <a:srgbClr val="999999"/>
              </a:solidFill>
              <a:latin typeface="DM Sans"/>
              <a:ea typeface="DM Sans"/>
              <a:cs typeface="DM Sans"/>
              <a:sym typeface="DM Sans"/>
            </a:endParaRPr>
          </a:p>
        </p:txBody>
      </p:sp>
      <p:sp>
        <p:nvSpPr>
          <p:cNvPr id="414" name="Google Shape;414;p57"/>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07 - Parte II</a:t>
            </a:r>
            <a:endParaRPr b="1" i="0" sz="1600" u="none" cap="none" strike="noStrike">
              <a:solidFill>
                <a:schemeClr val="lt1"/>
              </a:solidFill>
              <a:latin typeface="DM Sans"/>
              <a:ea typeface="DM Sans"/>
              <a:cs typeface="DM Sans"/>
              <a:sym typeface="DM Sans"/>
            </a:endParaRPr>
          </a:p>
        </p:txBody>
      </p:sp>
      <p:cxnSp>
        <p:nvCxnSpPr>
          <p:cNvPr id="415" name="Google Shape;415;p57"/>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416" name="Google Shape;416;p57"/>
          <p:cNvSpPr txBox="1"/>
          <p:nvPr/>
        </p:nvSpPr>
        <p:spPr>
          <a:xfrm>
            <a:off x="3592650"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SASS II</a:t>
            </a:r>
            <a:endParaRPr b="1" i="0" sz="1500" u="none" cap="none" strike="noStrike">
              <a:solidFill>
                <a:srgbClr val="EAFF6A"/>
              </a:solidFill>
              <a:latin typeface="DM Sans"/>
              <a:ea typeface="DM Sans"/>
              <a:cs typeface="DM Sans"/>
              <a:sym typeface="DM Sans"/>
            </a:endParaRPr>
          </a:p>
        </p:txBody>
      </p:sp>
      <p:sp>
        <p:nvSpPr>
          <p:cNvPr id="417" name="Google Shape;417;p57"/>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08 - Parte I</a:t>
            </a:r>
            <a:endParaRPr b="1" i="0" sz="1600" u="none" cap="none" strike="noStrike">
              <a:solidFill>
                <a:srgbClr val="999999"/>
              </a:solidFill>
              <a:latin typeface="DM Sans"/>
              <a:ea typeface="DM Sans"/>
              <a:cs typeface="DM Sans"/>
              <a:sym typeface="DM Sans"/>
            </a:endParaRPr>
          </a:p>
        </p:txBody>
      </p:sp>
      <p:cxnSp>
        <p:nvCxnSpPr>
          <p:cNvPr id="418" name="Google Shape;418;p57"/>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419" name="Google Shape;419;p57"/>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Animaciones</a:t>
            </a:r>
            <a:endParaRPr b="1" i="0" sz="1500" u="none" cap="none" strike="noStrike">
              <a:solidFill>
                <a:srgbClr val="999999"/>
              </a:solidFill>
              <a:latin typeface="DM Sans"/>
              <a:ea typeface="DM Sans"/>
              <a:cs typeface="DM Sans"/>
              <a:sym typeface="DM Sans"/>
            </a:endParaRPr>
          </a:p>
        </p:txBody>
      </p:sp>
      <p:cxnSp>
        <p:nvCxnSpPr>
          <p:cNvPr id="420" name="Google Shape;420;p57"/>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421" name="Google Shape;421;p57"/>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422" name="Google Shape;422;p57"/>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423" name="Google Shape;423;p57"/>
          <p:cNvSpPr txBox="1"/>
          <p:nvPr/>
        </p:nvSpPr>
        <p:spPr>
          <a:xfrm>
            <a:off x="1395275" y="2972363"/>
            <a:ext cx="1646100" cy="1549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Preprocesadores CSS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Nesting, vars, operaciones e import</a:t>
            </a:r>
            <a:endParaRPr sz="1200">
              <a:solidFill>
                <a:schemeClr val="lt1"/>
              </a:solidFill>
              <a:latin typeface="DM Sans"/>
              <a:ea typeface="DM Sans"/>
              <a:cs typeface="DM Sans"/>
              <a:sym typeface="DM Sans"/>
            </a:endParaRPr>
          </a:p>
          <a:p>
            <a:pPr indent="0" lvl="0" marL="0" marR="0" rtl="0" algn="l">
              <a:lnSpc>
                <a:spcPct val="100000"/>
              </a:lnSpc>
              <a:spcBef>
                <a:spcPts val="1000"/>
              </a:spcBef>
              <a:spcAft>
                <a:spcPts val="0"/>
              </a:spcAft>
              <a:buNone/>
            </a:pPr>
            <a:r>
              <a:t/>
            </a:r>
            <a:endParaRPr sz="1200">
              <a:solidFill>
                <a:schemeClr val="lt1"/>
              </a:solidFill>
              <a:latin typeface="DM Sans"/>
              <a:ea typeface="DM Sans"/>
              <a:cs typeface="DM Sans"/>
              <a:sym typeface="DM Sans"/>
            </a:endParaRPr>
          </a:p>
        </p:txBody>
      </p:sp>
      <p:sp>
        <p:nvSpPr>
          <p:cNvPr id="424" name="Google Shape;424;p57"/>
          <p:cNvSpPr txBox="1"/>
          <p:nvPr/>
        </p:nvSpPr>
        <p:spPr>
          <a:xfrm>
            <a:off x="5910475" y="2751075"/>
            <a:ext cx="1868100" cy="12468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1000"/>
              </a:spcBef>
              <a:spcAft>
                <a:spcPts val="0"/>
              </a:spcAft>
              <a:buClr>
                <a:srgbClr val="EA90FF"/>
              </a:buClr>
              <a:buSzPts val="1100"/>
              <a:buFont typeface="DM Sans"/>
              <a:buChar char="✓"/>
            </a:pPr>
            <a:r>
              <a:rPr lang="es" sz="1100">
                <a:solidFill>
                  <a:schemeClr val="lt1"/>
                </a:solidFill>
                <a:latin typeface="DM Sans"/>
                <a:ea typeface="DM Sans"/>
                <a:cs typeface="DM Sans"/>
                <a:sym typeface="DM Sans"/>
              </a:rPr>
              <a:t>Gradientes</a:t>
            </a:r>
            <a:endParaRPr sz="1100">
              <a:solidFill>
                <a:schemeClr val="lt1"/>
              </a:solidFill>
              <a:latin typeface="DM Sans"/>
              <a:ea typeface="DM Sans"/>
              <a:cs typeface="DM Sans"/>
              <a:sym typeface="DM Sans"/>
            </a:endParaRPr>
          </a:p>
          <a:p>
            <a:pPr indent="-298450" lvl="0" marL="457200" marR="0" rtl="0" algn="l">
              <a:lnSpc>
                <a:spcPct val="100000"/>
              </a:lnSpc>
              <a:spcBef>
                <a:spcPts val="1000"/>
              </a:spcBef>
              <a:spcAft>
                <a:spcPts val="0"/>
              </a:spcAft>
              <a:buClr>
                <a:srgbClr val="EA90FF"/>
              </a:buClr>
              <a:buSzPts val="1100"/>
              <a:buFont typeface="DM Sans"/>
              <a:buChar char="✓"/>
            </a:pPr>
            <a:r>
              <a:rPr lang="es" sz="1100">
                <a:solidFill>
                  <a:schemeClr val="lt1"/>
                </a:solidFill>
                <a:latin typeface="DM Sans"/>
                <a:ea typeface="DM Sans"/>
                <a:cs typeface="DM Sans"/>
                <a:sym typeface="DM Sans"/>
              </a:rPr>
              <a:t>Transformaciones</a:t>
            </a:r>
            <a:endParaRPr sz="1100">
              <a:solidFill>
                <a:schemeClr val="lt1"/>
              </a:solidFill>
              <a:latin typeface="DM Sans"/>
              <a:ea typeface="DM Sans"/>
              <a:cs typeface="DM Sans"/>
              <a:sym typeface="DM Sans"/>
            </a:endParaRPr>
          </a:p>
          <a:p>
            <a:pPr indent="-298450" lvl="0" marL="457200" marR="0" rtl="0" algn="l">
              <a:lnSpc>
                <a:spcPct val="100000"/>
              </a:lnSpc>
              <a:spcBef>
                <a:spcPts val="1000"/>
              </a:spcBef>
              <a:spcAft>
                <a:spcPts val="0"/>
              </a:spcAft>
              <a:buClr>
                <a:srgbClr val="EA90FF"/>
              </a:buClr>
              <a:buSzPts val="1100"/>
              <a:buFont typeface="DM Sans"/>
              <a:buChar char="✓"/>
            </a:pPr>
            <a:r>
              <a:rPr lang="es" sz="1100">
                <a:solidFill>
                  <a:schemeClr val="lt1"/>
                </a:solidFill>
                <a:latin typeface="DM Sans"/>
                <a:ea typeface="DM Sans"/>
                <a:cs typeface="DM Sans"/>
                <a:sym typeface="DM Sans"/>
              </a:rPr>
              <a:t>Transiciones</a:t>
            </a:r>
            <a:endParaRPr sz="1100">
              <a:solidFill>
                <a:schemeClr val="lt1"/>
              </a:solidFill>
              <a:latin typeface="DM Sans"/>
              <a:ea typeface="DM Sans"/>
              <a:cs typeface="DM Sans"/>
              <a:sym typeface="DM Sans"/>
            </a:endParaRPr>
          </a:p>
          <a:p>
            <a:pPr indent="-298450" lvl="0" marL="457200" marR="0" rtl="0" algn="l">
              <a:lnSpc>
                <a:spcPct val="100000"/>
              </a:lnSpc>
              <a:spcBef>
                <a:spcPts val="1000"/>
              </a:spcBef>
              <a:spcAft>
                <a:spcPts val="1000"/>
              </a:spcAft>
              <a:buClr>
                <a:srgbClr val="EA90FF"/>
              </a:buClr>
              <a:buSzPts val="1100"/>
              <a:buFont typeface="DM Sans"/>
              <a:buChar char="✓"/>
            </a:pPr>
            <a:r>
              <a:rPr lang="es" sz="1100">
                <a:solidFill>
                  <a:schemeClr val="lt1"/>
                </a:solidFill>
                <a:latin typeface="DM Sans"/>
                <a:ea typeface="DM Sans"/>
                <a:cs typeface="DM Sans"/>
                <a:sym typeface="DM Sans"/>
              </a:rPr>
              <a:t>Animaciones</a:t>
            </a:r>
            <a:endParaRPr sz="1100">
              <a:solidFill>
                <a:schemeClr val="lt1"/>
              </a:solidFill>
              <a:latin typeface="DM Sans"/>
              <a:ea typeface="DM Sans"/>
              <a:cs typeface="DM Sans"/>
              <a:sym typeface="DM Sans"/>
            </a:endParaRPr>
          </a:p>
        </p:txBody>
      </p:sp>
      <p:sp>
        <p:nvSpPr>
          <p:cNvPr id="425" name="Google Shape;425;p57"/>
          <p:cNvSpPr txBox="1"/>
          <p:nvPr/>
        </p:nvSpPr>
        <p:spPr>
          <a:xfrm>
            <a:off x="3675513" y="2972363"/>
            <a:ext cx="1646100" cy="8670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5"/>
              </a:rPr>
              <a:t>Condicionales y bucles</a:t>
            </a:r>
            <a:endParaRPr b="0" i="0" sz="1200" u="none"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6"/>
              </a:rPr>
              <a:t>Maps</a:t>
            </a:r>
            <a:endParaRPr b="0" i="0" sz="1200" u="none" cap="none" strike="noStrike">
              <a:solidFill>
                <a:srgbClr val="83AEFB"/>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8"/>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431" name="Google Shape;431;p58"/>
          <p:cNvPicPr preferRelativeResize="0"/>
          <p:nvPr/>
        </p:nvPicPr>
        <p:blipFill rotWithShape="1">
          <a:blip r:embed="rId3">
            <a:alphaModFix/>
          </a:blip>
          <a:srcRect b="0" l="0" r="0" t="0"/>
          <a:stretch/>
        </p:blipFill>
        <p:spPr>
          <a:xfrm>
            <a:off x="2172438" y="2167676"/>
            <a:ext cx="196975" cy="196975"/>
          </a:xfrm>
          <a:prstGeom prst="rect">
            <a:avLst/>
          </a:prstGeom>
          <a:noFill/>
          <a:ln>
            <a:noFill/>
          </a:ln>
        </p:spPr>
      </p:pic>
      <p:sp>
        <p:nvSpPr>
          <p:cNvPr id="432" name="Google Shape;432;p58"/>
          <p:cNvSpPr txBox="1"/>
          <p:nvPr/>
        </p:nvSpPr>
        <p:spPr>
          <a:xfrm>
            <a:off x="2690561" y="2073976"/>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Agregar </a:t>
            </a:r>
            <a:r>
              <a:rPr lang="es" sz="1350">
                <a:solidFill>
                  <a:schemeClr val="lt1"/>
                </a:solidFill>
                <a:latin typeface="DM Sans"/>
                <a:ea typeface="DM Sans"/>
                <a:cs typeface="DM Sans"/>
                <a:sym typeface="DM Sans"/>
              </a:rPr>
              <a:t>operaciones y decisiones con SASS.</a:t>
            </a:r>
            <a:endParaRPr b="0" i="0" sz="1350" u="none" cap="none" strike="noStrike">
              <a:solidFill>
                <a:schemeClr val="lt1"/>
              </a:solidFill>
              <a:latin typeface="DM Sans"/>
              <a:ea typeface="DM Sans"/>
              <a:cs typeface="DM Sans"/>
              <a:sym typeface="DM Sans"/>
            </a:endParaRPr>
          </a:p>
        </p:txBody>
      </p:sp>
      <p:pic>
        <p:nvPicPr>
          <p:cNvPr id="433" name="Google Shape;433;p58"/>
          <p:cNvPicPr preferRelativeResize="0"/>
          <p:nvPr/>
        </p:nvPicPr>
        <p:blipFill rotWithShape="1">
          <a:blip r:embed="rId3">
            <a:alphaModFix/>
          </a:blip>
          <a:srcRect b="0" l="0" r="0" t="0"/>
          <a:stretch/>
        </p:blipFill>
        <p:spPr>
          <a:xfrm>
            <a:off x="2172138" y="2801076"/>
            <a:ext cx="196975" cy="196975"/>
          </a:xfrm>
          <a:prstGeom prst="rect">
            <a:avLst/>
          </a:prstGeom>
          <a:noFill/>
          <a:ln>
            <a:noFill/>
          </a:ln>
        </p:spPr>
      </p:pic>
      <p:sp>
        <p:nvSpPr>
          <p:cNvPr id="434" name="Google Shape;434;p58"/>
          <p:cNvSpPr txBox="1"/>
          <p:nvPr/>
        </p:nvSpPr>
        <p:spPr>
          <a:xfrm>
            <a:off x="2690561" y="2677101"/>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Usar</a:t>
            </a:r>
            <a:r>
              <a:rPr lang="es" sz="1350">
                <a:solidFill>
                  <a:schemeClr val="lt1"/>
                </a:solidFill>
                <a:latin typeface="DM Sans"/>
                <a:ea typeface="DM Sans"/>
                <a:cs typeface="DM Sans"/>
                <a:sym typeface="DM Sans"/>
              </a:rPr>
              <a:t> reglas SASS.</a:t>
            </a:r>
            <a:endParaRPr b="0" i="0" sz="1350" u="none" cap="none" strike="noStrike">
              <a:solidFill>
                <a:schemeClr val="lt1"/>
              </a:solidFill>
              <a:latin typeface="DM Sans"/>
              <a:ea typeface="DM Sans"/>
              <a:cs typeface="DM Sans"/>
              <a:sym typeface="DM Sans"/>
            </a:endParaRPr>
          </a:p>
        </p:txBody>
      </p:sp>
      <p:cxnSp>
        <p:nvCxnSpPr>
          <p:cNvPr id="435" name="Google Shape;435;p58"/>
          <p:cNvCxnSpPr>
            <a:stCxn id="431" idx="2"/>
            <a:endCxn id="433" idx="0"/>
          </p:cNvCxnSpPr>
          <p:nvPr/>
        </p:nvCxnSpPr>
        <p:spPr>
          <a:xfrm flipH="1" rot="-5400000">
            <a:off x="2052975" y="2582600"/>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9"/>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59"/>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442" name="Google Shape;442;p59"/>
          <p:cNvSpPr/>
          <p:nvPr/>
        </p:nvSpPr>
        <p:spPr>
          <a:xfrm>
            <a:off x="588525" y="3108705"/>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Maps</a:t>
            </a:r>
            <a:endParaRPr b="0" i="0" sz="1200" u="none" cap="none" strike="noStrike">
              <a:solidFill>
                <a:srgbClr val="FFFFFF"/>
              </a:solidFill>
              <a:latin typeface="DM Sans"/>
              <a:ea typeface="DM Sans"/>
              <a:cs typeface="DM Sans"/>
              <a:sym typeface="DM Sans"/>
            </a:endParaRPr>
          </a:p>
        </p:txBody>
      </p:sp>
      <p:sp>
        <p:nvSpPr>
          <p:cNvPr id="443" name="Google Shape;443;p59"/>
          <p:cNvSpPr/>
          <p:nvPr/>
        </p:nvSpPr>
        <p:spPr>
          <a:xfrm>
            <a:off x="4310625" y="1245371"/>
            <a:ext cx="1596900" cy="3717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Condicionales</a:t>
            </a:r>
            <a:endParaRPr b="0" i="0" sz="1200" u="none" cap="none" strike="noStrike">
              <a:solidFill>
                <a:srgbClr val="222222"/>
              </a:solidFill>
              <a:latin typeface="DM Sans"/>
              <a:ea typeface="DM Sans"/>
              <a:cs typeface="DM Sans"/>
              <a:sym typeface="DM Sans"/>
            </a:endParaRPr>
          </a:p>
        </p:txBody>
      </p:sp>
      <p:sp>
        <p:nvSpPr>
          <p:cNvPr id="444" name="Google Shape;444;p59"/>
          <p:cNvSpPr/>
          <p:nvPr/>
        </p:nvSpPr>
        <p:spPr>
          <a:xfrm>
            <a:off x="588525" y="14536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Condicionales y bucles</a:t>
            </a:r>
            <a:endParaRPr b="0" i="0" sz="1200" u="none" cap="none" strike="noStrike">
              <a:solidFill>
                <a:srgbClr val="FFFFFF"/>
              </a:solidFill>
              <a:latin typeface="DM Sans"/>
              <a:ea typeface="DM Sans"/>
              <a:cs typeface="DM Sans"/>
              <a:sym typeface="DM Sans"/>
            </a:endParaRPr>
          </a:p>
        </p:txBody>
      </p:sp>
      <p:cxnSp>
        <p:nvCxnSpPr>
          <p:cNvPr id="445" name="Google Shape;445;p59"/>
          <p:cNvCxnSpPr>
            <a:stCxn id="442" idx="0"/>
            <a:endCxn id="444" idx="2"/>
          </p:cNvCxnSpPr>
          <p:nvPr/>
        </p:nvCxnSpPr>
        <p:spPr>
          <a:xfrm rot="10800000">
            <a:off x="1288125" y="2033805"/>
            <a:ext cx="0" cy="1074900"/>
          </a:xfrm>
          <a:prstGeom prst="straightConnector1">
            <a:avLst/>
          </a:prstGeom>
          <a:noFill/>
          <a:ln cap="flat" cmpd="sng" w="9525">
            <a:solidFill>
              <a:srgbClr val="CCCCCC"/>
            </a:solidFill>
            <a:prstDash val="solid"/>
            <a:round/>
            <a:headEnd len="med" w="med" type="oval"/>
            <a:tailEnd len="med" w="med" type="oval"/>
          </a:ln>
        </p:spPr>
      </p:cxnSp>
      <p:sp>
        <p:nvSpPr>
          <p:cNvPr id="446" name="Google Shape;446;p59"/>
          <p:cNvSpPr/>
          <p:nvPr/>
        </p:nvSpPr>
        <p:spPr>
          <a:xfrm>
            <a:off x="4310625" y="1743774"/>
            <a:ext cx="1596900" cy="4311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Bucles</a:t>
            </a:r>
            <a:endParaRPr b="0" i="0" sz="1200" u="none" cap="none" strike="noStrike">
              <a:solidFill>
                <a:srgbClr val="222222"/>
              </a:solidFill>
              <a:latin typeface="DM Sans"/>
              <a:ea typeface="DM Sans"/>
              <a:cs typeface="DM Sans"/>
              <a:sym typeface="DM Sans"/>
            </a:endParaRPr>
          </a:p>
        </p:txBody>
      </p:sp>
      <p:cxnSp>
        <p:nvCxnSpPr>
          <p:cNvPr id="447" name="Google Shape;447;p59"/>
          <p:cNvCxnSpPr>
            <a:stCxn id="444" idx="3"/>
            <a:endCxn id="443" idx="1"/>
          </p:cNvCxnSpPr>
          <p:nvPr/>
        </p:nvCxnSpPr>
        <p:spPr>
          <a:xfrm flipH="1" rot="10800000">
            <a:off x="1987725" y="1431184"/>
            <a:ext cx="2322900" cy="3126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448" name="Google Shape;448;p59"/>
          <p:cNvCxnSpPr>
            <a:stCxn id="444" idx="3"/>
            <a:endCxn id="446" idx="1"/>
          </p:cNvCxnSpPr>
          <p:nvPr/>
        </p:nvCxnSpPr>
        <p:spPr>
          <a:xfrm>
            <a:off x="1987725" y="1743784"/>
            <a:ext cx="2322900" cy="215400"/>
          </a:xfrm>
          <a:prstGeom prst="bentConnector3">
            <a:avLst>
              <a:gd fmla="val 50000" name="adj1"/>
            </a:avLst>
          </a:prstGeom>
          <a:noFill/>
          <a:ln cap="flat" cmpd="sng" w="9525">
            <a:solidFill>
              <a:srgbClr val="CCCCCC"/>
            </a:solidFill>
            <a:prstDash val="solid"/>
            <a:round/>
            <a:headEnd len="sm" w="sm" type="none"/>
            <a:tailEnd len="med" w="med" type="oval"/>
          </a:ln>
        </p:spPr>
      </p:cxnSp>
      <p:pic>
        <p:nvPicPr>
          <p:cNvPr id="449" name="Google Shape;449;p59"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cxnSp>
        <p:nvCxnSpPr>
          <p:cNvPr id="450" name="Google Shape;450;p59"/>
          <p:cNvCxnSpPr>
            <a:endCxn id="451" idx="1"/>
          </p:cNvCxnSpPr>
          <p:nvPr/>
        </p:nvCxnSpPr>
        <p:spPr>
          <a:xfrm>
            <a:off x="1987725" y="1743875"/>
            <a:ext cx="2322900" cy="708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451" name="Google Shape;451;p59"/>
          <p:cNvSpPr/>
          <p:nvPr/>
        </p:nvSpPr>
        <p:spPr>
          <a:xfrm>
            <a:off x="4310625" y="2301575"/>
            <a:ext cx="1596900" cy="30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Each</a:t>
            </a:r>
            <a:endParaRPr b="0" i="0" sz="1200" u="none" cap="none" strike="noStrike">
              <a:solidFill>
                <a:schemeClr val="dk1"/>
              </a:solidFill>
              <a:latin typeface="DM Sans"/>
              <a:ea typeface="DM Sans"/>
              <a:cs typeface="DM Sans"/>
              <a:sym typeface="DM Sans"/>
            </a:endParaRPr>
          </a:p>
        </p:txBody>
      </p:sp>
      <p:sp>
        <p:nvSpPr>
          <p:cNvPr id="452" name="Google Shape;452;p59"/>
          <p:cNvSpPr/>
          <p:nvPr/>
        </p:nvSpPr>
        <p:spPr>
          <a:xfrm>
            <a:off x="4310625" y="2902974"/>
            <a:ext cx="1596900" cy="4311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¿Qué son?</a:t>
            </a:r>
            <a:endParaRPr b="0" i="0" sz="1200" u="none" cap="none" strike="noStrike">
              <a:solidFill>
                <a:srgbClr val="222222"/>
              </a:solidFill>
              <a:latin typeface="DM Sans"/>
              <a:ea typeface="DM Sans"/>
              <a:cs typeface="DM Sans"/>
              <a:sym typeface="DM Sans"/>
            </a:endParaRPr>
          </a:p>
        </p:txBody>
      </p:sp>
      <p:cxnSp>
        <p:nvCxnSpPr>
          <p:cNvPr id="453" name="Google Shape;453;p59"/>
          <p:cNvCxnSpPr>
            <a:stCxn id="442" idx="3"/>
            <a:endCxn id="452" idx="1"/>
          </p:cNvCxnSpPr>
          <p:nvPr/>
        </p:nvCxnSpPr>
        <p:spPr>
          <a:xfrm flipH="1" rot="10800000">
            <a:off x="1987725" y="3118605"/>
            <a:ext cx="2322900" cy="2802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454" name="Google Shape;454;p59"/>
          <p:cNvCxnSpPr>
            <a:stCxn id="442" idx="3"/>
            <a:endCxn id="455" idx="1"/>
          </p:cNvCxnSpPr>
          <p:nvPr/>
        </p:nvCxnSpPr>
        <p:spPr>
          <a:xfrm>
            <a:off x="1987725" y="3398805"/>
            <a:ext cx="2322900" cy="386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455" name="Google Shape;455;p59"/>
          <p:cNvSpPr/>
          <p:nvPr/>
        </p:nvSpPr>
        <p:spPr>
          <a:xfrm>
            <a:off x="4310625" y="3634875"/>
            <a:ext cx="1596900" cy="30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Extend y Mixins</a:t>
            </a:r>
            <a:endParaRPr b="0" i="0" sz="1200" u="none" cap="none" strike="noStrike">
              <a:solidFill>
                <a:schemeClr val="dk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0"/>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Vamos a iniciar el procesador CSS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¡Atención!</a:t>
            </a:r>
            <a:endParaRPr b="1" i="0" sz="4000" u="none" cap="none" strike="noStrike">
              <a:solidFill>
                <a:schemeClr val="dk1"/>
              </a:solidFill>
              <a:latin typeface="DM Sans"/>
              <a:ea typeface="DM Sans"/>
              <a:cs typeface="DM Sans"/>
              <a:sym typeface="DM Sans"/>
            </a:endParaRPr>
          </a:p>
        </p:txBody>
      </p:sp>
      <p:sp>
        <p:nvSpPr>
          <p:cNvPr id="466" name="Google Shape;466;p61"/>
          <p:cNvSpPr txBox="1"/>
          <p:nvPr/>
        </p:nvSpPr>
        <p:spPr>
          <a:xfrm>
            <a:off x="457725" y="2175100"/>
            <a:ext cx="4168500" cy="185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550">
                <a:latin typeface="DM Sans"/>
                <a:ea typeface="DM Sans"/>
                <a:cs typeface="DM Sans"/>
                <a:sym typeface="DM Sans"/>
              </a:rPr>
              <a:t>El framework de desarrollo Bootstrap implementa SASS dentro de sus hojas de estilos. Vamos a ver, a lo largo de esta clase, diferentes ejemplos. Puedes descubrir más si accedes a los archivos locales de css de Bootstrap, descargandolos desde su web como ya lo vimos.</a:t>
            </a:r>
            <a:endParaRPr sz="1550">
              <a:latin typeface="DM Sans"/>
              <a:ea typeface="DM Sans"/>
              <a:cs typeface="DM Sans"/>
              <a:sym typeface="DM Sans"/>
            </a:endParaRPr>
          </a:p>
        </p:txBody>
      </p:sp>
      <p:pic>
        <p:nvPicPr>
          <p:cNvPr id="467" name="Google Shape;467;p61"/>
          <p:cNvPicPr preferRelativeResize="0"/>
          <p:nvPr/>
        </p:nvPicPr>
        <p:blipFill rotWithShape="1">
          <a:blip r:embed="rId3">
            <a:alphaModFix/>
          </a:blip>
          <a:srcRect b="0" l="16429" r="17428" t="0"/>
          <a:stretch/>
        </p:blipFill>
        <p:spPr>
          <a:xfrm>
            <a:off x="5403775" y="1641600"/>
            <a:ext cx="2391900" cy="2165100"/>
          </a:xfrm>
          <a:prstGeom prst="ellipse">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2"/>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Condicionales y </a:t>
            </a:r>
            <a:r>
              <a:rPr b="1" lang="es" sz="4000">
                <a:solidFill>
                  <a:srgbClr val="EAFF6A"/>
                </a:solidFill>
                <a:latin typeface="DM Sans"/>
                <a:ea typeface="DM Sans"/>
                <a:cs typeface="DM Sans"/>
                <a:sym typeface="DM Sans"/>
              </a:rPr>
              <a:t>bucles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a:t>
            </a:r>
            <a:r>
              <a:rPr lang="es" sz="1600">
                <a:solidFill>
                  <a:schemeClr val="dk1"/>
                </a:solidFill>
                <a:latin typeface="DM Sans"/>
                <a:ea typeface="DM Sans"/>
                <a:cs typeface="DM Sans"/>
                <a:sym typeface="DM Sans"/>
              </a:rPr>
              <a:t>06 - Parte II</a:t>
            </a:r>
            <a:endParaRPr b="0" i="0" sz="1400" u="none" cap="none" strike="noStrike">
              <a:solidFill>
                <a:srgbClr val="000000"/>
              </a:solidFill>
              <a:latin typeface="DM Sans"/>
              <a:ea typeface="DM Sans"/>
              <a:cs typeface="DM Sans"/>
              <a:sym typeface="DM Sans"/>
            </a:endParaRPr>
          </a:p>
        </p:txBody>
      </p:sp>
      <p:sp>
        <p:nvSpPr>
          <p:cNvPr id="89" name="Google Shape;89;p18"/>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90" name="Google Shape;90;p18"/>
          <p:cNvSpPr txBox="1"/>
          <p:nvPr/>
        </p:nvSpPr>
        <p:spPr>
          <a:xfrm>
            <a:off x="465275" y="1788450"/>
            <a:ext cx="3834600" cy="101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2000"/>
              <a:buFont typeface="Arial"/>
              <a:buNone/>
            </a:pPr>
            <a:r>
              <a:rPr b="1" lang="es" sz="1350">
                <a:solidFill>
                  <a:schemeClr val="dk1"/>
                </a:solidFill>
                <a:highlight>
                  <a:schemeClr val="accent6"/>
                </a:highlight>
                <a:latin typeface="DM Sans"/>
                <a:ea typeface="DM Sans"/>
                <a:cs typeface="DM Sans"/>
                <a:sym typeface="DM Sans"/>
              </a:rPr>
              <a:t>Repositorio:</a:t>
            </a:r>
            <a:r>
              <a:rPr lang="es" sz="1350">
                <a:solidFill>
                  <a:schemeClr val="dk1"/>
                </a:solidFill>
                <a:highlight>
                  <a:schemeClr val="accent6"/>
                </a:highlight>
                <a:latin typeface="DM Sans"/>
                <a:ea typeface="DM Sans"/>
                <a:cs typeface="DM Sans"/>
                <a:sym typeface="DM Sans"/>
              </a:rPr>
              <a:t> </a:t>
            </a:r>
            <a:r>
              <a:rPr lang="es" sz="1350">
                <a:solidFill>
                  <a:schemeClr val="dk1"/>
                </a:solidFill>
                <a:latin typeface="DM Sans"/>
                <a:ea typeface="DM Sans"/>
                <a:cs typeface="DM Sans"/>
                <a:sym typeface="DM Sans"/>
              </a:rPr>
              <a:t>es un espacio centralizado donde se almacena, organiza, mantiene y difunde información.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chemeClr val="accent6"/>
              </a:highlight>
              <a:latin typeface="DM Sans"/>
              <a:ea typeface="DM Sans"/>
              <a:cs typeface="DM Sans"/>
              <a:sym typeface="DM Sans"/>
            </a:endParaRPr>
          </a:p>
        </p:txBody>
      </p:sp>
      <p:sp>
        <p:nvSpPr>
          <p:cNvPr id="91" name="Google Shape;91;p18"/>
          <p:cNvSpPr txBox="1"/>
          <p:nvPr/>
        </p:nvSpPr>
        <p:spPr>
          <a:xfrm>
            <a:off x="4519500" y="1788450"/>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GitHub:</a:t>
            </a:r>
            <a:r>
              <a:rPr lang="es" sz="1350">
                <a:solidFill>
                  <a:schemeClr val="dk1"/>
                </a:solidFill>
                <a:latin typeface="DM Sans"/>
                <a:ea typeface="DM Sans"/>
                <a:cs typeface="DM Sans"/>
                <a:sym typeface="DM Sans"/>
              </a:rPr>
              <a:t> un excelente servicio de alojamiento de repositorios de software para el sistema GIT. Con este sitio podemos subir nuestros proyectos y lograr que otras personas colaboren.</a:t>
            </a:r>
            <a:endParaRPr sz="1350">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Condicionales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Condicionales</a:t>
            </a:r>
            <a:endParaRPr b="1" i="0" sz="4000" u="none" cap="none" strike="noStrike">
              <a:solidFill>
                <a:schemeClr val="dk1"/>
              </a:solidFill>
              <a:latin typeface="DM Sans"/>
              <a:ea typeface="DM Sans"/>
              <a:cs typeface="DM Sans"/>
              <a:sym typeface="DM Sans"/>
            </a:endParaRPr>
          </a:p>
        </p:txBody>
      </p:sp>
      <p:sp>
        <p:nvSpPr>
          <p:cNvPr id="483" name="Google Shape;483;p64"/>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Permiten establecer reglas para validar si se aplica o no una acción, cambio o asignación en el atributo de un elemento. Estas condiciones podrán incluir comparadores típicos (==, !=, &lt;, &gt;) entre variables, constantes o cualquier expresión intermedia. </a:t>
            </a:r>
            <a:endParaRPr b="0" i="0" sz="1350" u="none" cap="none" strike="noStrike">
              <a:solidFill>
                <a:srgbClr val="000000"/>
              </a:solidFill>
              <a:latin typeface="DM Sans"/>
              <a:ea typeface="DM Sans"/>
              <a:cs typeface="DM Sans"/>
              <a:sym typeface="DM Sans"/>
            </a:endParaRPr>
          </a:p>
        </p:txBody>
      </p:sp>
      <p:sp>
        <p:nvSpPr>
          <p:cNvPr id="484" name="Google Shape;484;p64"/>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 If: (Si condicional)</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Sólo en caso de cumplirse la condición, se ejecutará la generación de código del bloque asociado.</a:t>
            </a:r>
            <a:endParaRPr sz="1350">
              <a:highlight>
                <a:schemeClr val="accent6"/>
              </a:highlight>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graphicFrame>
        <p:nvGraphicFramePr>
          <p:cNvPr id="489" name="Google Shape;489;p65"/>
          <p:cNvGraphicFramePr/>
          <p:nvPr/>
        </p:nvGraphicFramePr>
        <p:xfrm>
          <a:off x="4381963" y="175150"/>
          <a:ext cx="3000000" cy="3000000"/>
        </p:xfrm>
        <a:graphic>
          <a:graphicData uri="http://schemas.openxmlformats.org/drawingml/2006/table">
            <a:tbl>
              <a:tblPr>
                <a:noFill/>
                <a:tableStyleId>{B145FC6A-6DB4-4818-96F9-3445A3A90CAD}</a:tableStyleId>
              </a:tblPr>
              <a:tblGrid>
                <a:gridCol w="4713250"/>
              </a:tblGrid>
              <a:tr h="7275">
                <a:tc rowSpan="2">
                  <a:txBody>
                    <a:bodyPr/>
                    <a:lstStyle/>
                    <a:p>
                      <a:pPr indent="0" lvl="0" marL="0" rtl="0" algn="just">
                        <a:lnSpc>
                          <a:spcPct val="135714"/>
                        </a:lnSpc>
                        <a:spcBef>
                          <a:spcPts val="0"/>
                        </a:spcBef>
                        <a:spcAft>
                          <a:spcPts val="0"/>
                        </a:spcAft>
                        <a:buClr>
                          <a:srgbClr val="000000"/>
                        </a:buClr>
                        <a:buSzPts val="1100"/>
                        <a:buFont typeface="Arial"/>
                        <a:buNone/>
                      </a:pPr>
                      <a:r>
                        <a:rPr lang="es" sz="1000">
                          <a:solidFill>
                            <a:srgbClr val="0000FF"/>
                          </a:solidFill>
                          <a:latin typeface="Consolas"/>
                          <a:ea typeface="Consolas"/>
                          <a:cs typeface="Consolas"/>
                          <a:sym typeface="Consolas"/>
                        </a:rPr>
                        <a:t>$vista:mobile;</a:t>
                      </a:r>
                      <a:endParaRPr sz="10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chemeClr val="dk1"/>
                        </a:buClr>
                        <a:buSzPts val="1100"/>
                        <a:buFont typeface="Arial"/>
                        <a:buNone/>
                      </a:pPr>
                      <a:r>
                        <a:rPr lang="es" sz="1000">
                          <a:solidFill>
                            <a:srgbClr val="0000FF"/>
                          </a:solidFill>
                          <a:latin typeface="Consolas"/>
                          <a:ea typeface="Consolas"/>
                          <a:cs typeface="Consolas"/>
                          <a:sym typeface="Consolas"/>
                        </a:rPr>
                        <a:t>$h1Desktop: 3rem;</a:t>
                      </a:r>
                      <a:endParaRPr sz="10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chemeClr val="dk1"/>
                        </a:buClr>
                        <a:buSzPts val="1100"/>
                        <a:buFont typeface="Arial"/>
                        <a:buNone/>
                      </a:pPr>
                      <a:r>
                        <a:rPr lang="es" sz="1000">
                          <a:solidFill>
                            <a:srgbClr val="0000FF"/>
                          </a:solidFill>
                          <a:latin typeface="Consolas"/>
                          <a:ea typeface="Consolas"/>
                          <a:cs typeface="Consolas"/>
                          <a:sym typeface="Consolas"/>
                        </a:rPr>
                        <a:t>$h1Mobile: 1.2rem;</a:t>
                      </a:r>
                      <a:endParaRPr sz="10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t/>
                      </a:r>
                      <a:endParaRPr sz="10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00">
                          <a:solidFill>
                            <a:srgbClr val="0000FF"/>
                          </a:solidFill>
                          <a:latin typeface="Consolas"/>
                          <a:ea typeface="Consolas"/>
                          <a:cs typeface="Consolas"/>
                          <a:sym typeface="Consolas"/>
                        </a:rPr>
                        <a:t>body{</a:t>
                      </a:r>
                      <a:endParaRPr sz="10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00">
                          <a:solidFill>
                            <a:srgbClr val="0000FF"/>
                          </a:solidFill>
                          <a:latin typeface="Consolas"/>
                          <a:ea typeface="Consolas"/>
                          <a:cs typeface="Consolas"/>
                          <a:sym typeface="Consolas"/>
                        </a:rPr>
                        <a:t>@if $vista == desktop {</a:t>
                      </a:r>
                      <a:endParaRPr sz="10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00">
                          <a:solidFill>
                            <a:srgbClr val="0000FF"/>
                          </a:solidFill>
                          <a:latin typeface="Consolas"/>
                          <a:ea typeface="Consolas"/>
                          <a:cs typeface="Consolas"/>
                          <a:sym typeface="Consolas"/>
                        </a:rPr>
                        <a:t>	@media only screen and (min-width:1024px){</a:t>
                      </a:r>
                      <a:endParaRPr sz="10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00">
                          <a:solidFill>
                            <a:srgbClr val="0000FF"/>
                          </a:solidFill>
                          <a:latin typeface="Consolas"/>
                          <a:ea typeface="Consolas"/>
                          <a:cs typeface="Consolas"/>
                          <a:sym typeface="Consolas"/>
                        </a:rPr>
                        <a:t>		h1{font-size:$h1Desktop;}</a:t>
                      </a:r>
                      <a:endParaRPr sz="10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00">
                          <a:solidFill>
                            <a:srgbClr val="0000FF"/>
                          </a:solidFill>
                          <a:latin typeface="Consolas"/>
                          <a:ea typeface="Consolas"/>
                          <a:cs typeface="Consolas"/>
                          <a:sym typeface="Consolas"/>
                        </a:rPr>
                        <a:t>		}</a:t>
                      </a:r>
                      <a:endParaRPr sz="10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00">
                          <a:solidFill>
                            <a:srgbClr val="0000FF"/>
                          </a:solidFill>
                          <a:latin typeface="Consolas"/>
                          <a:ea typeface="Consolas"/>
                          <a:cs typeface="Consolas"/>
                          <a:sym typeface="Consolas"/>
                        </a:rPr>
                        <a:t>	} @else if $vista == mobile {</a:t>
                      </a:r>
                      <a:endParaRPr sz="10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00">
                          <a:solidFill>
                            <a:srgbClr val="0000FF"/>
                          </a:solidFill>
                          <a:latin typeface="Consolas"/>
                          <a:ea typeface="Consolas"/>
                          <a:cs typeface="Consolas"/>
                          <a:sym typeface="Consolas"/>
                        </a:rPr>
                        <a:t>		@media only screen and (max-width:767px){</a:t>
                      </a:r>
                      <a:endParaRPr sz="10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00">
                          <a:solidFill>
                            <a:srgbClr val="0000FF"/>
                          </a:solidFill>
                          <a:latin typeface="Consolas"/>
                          <a:ea typeface="Consolas"/>
                          <a:cs typeface="Consolas"/>
                          <a:sym typeface="Consolas"/>
                        </a:rPr>
                        <a:t>			h1{font-size:$h1Mobile;</a:t>
                      </a:r>
                      <a:endParaRPr sz="1000">
                        <a:solidFill>
                          <a:srgbClr val="0000FF"/>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FF"/>
                          </a:solidFill>
                          <a:latin typeface="Consolas"/>
                          <a:ea typeface="Consolas"/>
                          <a:cs typeface="Consolas"/>
                          <a:sym typeface="Consolas"/>
                        </a:rPr>
                        <a:t>                   font-family: 'Courier New', Courier, monospace;</a:t>
                      </a:r>
                      <a:endParaRPr sz="10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00">
                          <a:solidFill>
                            <a:srgbClr val="0000FF"/>
                          </a:solidFill>
                          <a:latin typeface="Consolas"/>
                          <a:ea typeface="Consolas"/>
                          <a:cs typeface="Consolas"/>
                          <a:sym typeface="Consolas"/>
                        </a:rPr>
                        <a:t>                    }</a:t>
                      </a:r>
                      <a:endParaRPr sz="10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00">
                          <a:solidFill>
                            <a:srgbClr val="0000FF"/>
                          </a:solidFill>
                          <a:latin typeface="Consolas"/>
                          <a:ea typeface="Consolas"/>
                          <a:cs typeface="Consolas"/>
                          <a:sym typeface="Consolas"/>
                        </a:rPr>
                        <a:t>		}</a:t>
                      </a:r>
                      <a:endParaRPr sz="10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00">
                          <a:solidFill>
                            <a:srgbClr val="0000FF"/>
                          </a:solidFill>
                          <a:latin typeface="Consolas"/>
                          <a:ea typeface="Consolas"/>
                          <a:cs typeface="Consolas"/>
                          <a:sym typeface="Consolas"/>
                        </a:rPr>
                        <a:t>	} @else {</a:t>
                      </a:r>
                      <a:endParaRPr sz="10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00">
                          <a:solidFill>
                            <a:srgbClr val="0000FF"/>
                          </a:solidFill>
                          <a:latin typeface="Consolas"/>
                          <a:ea typeface="Consolas"/>
                          <a:cs typeface="Consolas"/>
                          <a:sym typeface="Consolas"/>
                        </a:rPr>
                        <a:t>		h1{font-size:1rem;}</a:t>
                      </a:r>
                      <a:endParaRPr sz="10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00">
                          <a:solidFill>
                            <a:srgbClr val="0000FF"/>
                          </a:solidFill>
                          <a:latin typeface="Consolas"/>
                          <a:ea typeface="Consolas"/>
                          <a:cs typeface="Consolas"/>
                          <a:sym typeface="Consolas"/>
                        </a:rPr>
                        <a:t>	}</a:t>
                      </a:r>
                      <a:endParaRPr sz="10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00">
                          <a:solidFill>
                            <a:srgbClr val="0000FF"/>
                          </a:solidFill>
                          <a:latin typeface="Consolas"/>
                          <a:ea typeface="Consolas"/>
                          <a:cs typeface="Consolas"/>
                          <a:sym typeface="Consolas"/>
                        </a:rPr>
                        <a:t>}</a:t>
                      </a:r>
                      <a:endParaRPr sz="1000">
                        <a:solidFill>
                          <a:srgbClr val="0000FF"/>
                        </a:solidFill>
                        <a:latin typeface="Consolas"/>
                        <a:ea typeface="Consolas"/>
                        <a:cs typeface="Consolas"/>
                        <a:sym typeface="Consolas"/>
                      </a:endParaRPr>
                    </a:p>
                  </a:txBody>
                  <a:tcPr marT="63500" marB="63500" marR="63500" marL="63500">
                    <a:lnL cap="flat" cmpd="sng">
                      <a:solidFill>
                        <a:srgbClr val="EEEEEE"/>
                      </a:solidFill>
                      <a:prstDash val="solid"/>
                      <a:round/>
                      <a:headEnd len="sm" w="sm" type="none"/>
                      <a:tailEnd len="sm" w="sm" type="none"/>
                    </a:lnL>
                    <a:lnR cap="flat" cmpd="sng">
                      <a:solidFill>
                        <a:srgbClr val="EEEEEE"/>
                      </a:solidFill>
                      <a:prstDash val="solid"/>
                      <a:round/>
                      <a:headEnd len="sm" w="sm" type="none"/>
                      <a:tailEnd len="sm" w="sm" type="none"/>
                    </a:lnR>
                    <a:lnT cap="flat" cmpd="sng">
                      <a:solidFill>
                        <a:srgbClr val="EEEEEE"/>
                      </a:solidFill>
                      <a:prstDash val="solid"/>
                      <a:round/>
                      <a:headEnd len="sm" w="sm" type="none"/>
                      <a:tailEnd len="sm" w="sm" type="none"/>
                    </a:lnT>
                    <a:lnB cap="flat" cmpd="sng">
                      <a:solidFill>
                        <a:srgbClr val="EEEEEE"/>
                      </a:solidFill>
                      <a:prstDash val="solid"/>
                      <a:round/>
                      <a:headEnd len="sm" w="sm" type="none"/>
                      <a:tailEnd len="sm" w="sm" type="none"/>
                    </a:lnB>
                    <a:solidFill>
                      <a:srgbClr val="E8E7E3"/>
                    </a:solidFill>
                  </a:tcPr>
                </a:tc>
              </a:tr>
              <a:tr h="4408625">
                <a:tc vMerge="1"/>
              </a:tr>
            </a:tbl>
          </a:graphicData>
        </a:graphic>
      </p:graphicFrame>
      <p:sp>
        <p:nvSpPr>
          <p:cNvPr id="490" name="Google Shape;490;p65"/>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Condicionales</a:t>
            </a:r>
            <a:endParaRPr b="1" i="0" sz="4000" u="none" cap="none" strike="noStrike">
              <a:solidFill>
                <a:schemeClr val="dk1"/>
              </a:solidFill>
              <a:latin typeface="DM Sans"/>
              <a:ea typeface="DM Sans"/>
              <a:cs typeface="DM Sans"/>
              <a:sym typeface="DM Sans"/>
            </a:endParaRPr>
          </a:p>
        </p:txBody>
      </p:sp>
      <p:pic>
        <p:nvPicPr>
          <p:cNvPr id="491" name="Google Shape;491;p65"/>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66"/>
          <p:cNvSpPr txBox="1"/>
          <p:nvPr/>
        </p:nvSpPr>
        <p:spPr>
          <a:xfrm>
            <a:off x="847650" y="125700"/>
            <a:ext cx="74487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Condicionales en Bootstrap</a:t>
            </a:r>
            <a:endParaRPr b="1" sz="3500">
              <a:solidFill>
                <a:schemeClr val="lt1"/>
              </a:solidFill>
              <a:latin typeface="DM Sans"/>
              <a:ea typeface="DM Sans"/>
              <a:cs typeface="DM Sans"/>
              <a:sym typeface="DM Sans"/>
            </a:endParaRPr>
          </a:p>
        </p:txBody>
      </p:sp>
      <p:pic>
        <p:nvPicPr>
          <p:cNvPr id="498" name="Google Shape;498;p66"/>
          <p:cNvPicPr preferRelativeResize="0"/>
          <p:nvPr/>
        </p:nvPicPr>
        <p:blipFill>
          <a:blip r:embed="rId3">
            <a:alphaModFix/>
          </a:blip>
          <a:stretch>
            <a:fillRect/>
          </a:stretch>
        </p:blipFill>
        <p:spPr>
          <a:xfrm>
            <a:off x="847725" y="1585779"/>
            <a:ext cx="7448550" cy="25241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Bucles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Bucles</a:t>
            </a:r>
            <a:endParaRPr b="1" i="0" sz="4000" u="none" cap="none" strike="noStrike">
              <a:solidFill>
                <a:schemeClr val="dk1"/>
              </a:solidFill>
              <a:latin typeface="DM Sans"/>
              <a:ea typeface="DM Sans"/>
              <a:cs typeface="DM Sans"/>
              <a:sym typeface="DM Sans"/>
            </a:endParaRPr>
          </a:p>
        </p:txBody>
      </p:sp>
      <p:sp>
        <p:nvSpPr>
          <p:cNvPr id="509" name="Google Shape;509;p68"/>
          <p:cNvSpPr txBox="1"/>
          <p:nvPr/>
        </p:nvSpPr>
        <p:spPr>
          <a:xfrm>
            <a:off x="583750" y="1358425"/>
            <a:ext cx="7920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 bucle es una secuencia que repite más de una vez una porción de código, dada cierta condición. Cuando la misma deja de cumplirse, el bucle finaliza.</a:t>
            </a:r>
            <a:endParaRPr b="0" i="0" sz="1350" u="none" cap="none" strike="noStrike">
              <a:solidFill>
                <a:srgbClr val="000000"/>
              </a:solidFill>
              <a:latin typeface="DM Sans"/>
              <a:ea typeface="DM Sans"/>
              <a:cs typeface="DM Sans"/>
              <a:sym typeface="DM Sans"/>
            </a:endParaRPr>
          </a:p>
        </p:txBody>
      </p:sp>
      <p:sp>
        <p:nvSpPr>
          <p:cNvPr id="510" name="Google Shape;510;p68"/>
          <p:cNvSpPr txBox="1"/>
          <p:nvPr/>
        </p:nvSpPr>
        <p:spPr>
          <a:xfrm>
            <a:off x="579300" y="2374225"/>
            <a:ext cx="79854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latin typeface="DM Sans"/>
                <a:ea typeface="DM Sans"/>
                <a:cs typeface="DM Sans"/>
                <a:sym typeface="DM Sans"/>
              </a:rPr>
              <a:t>$var</a:t>
            </a:r>
            <a:r>
              <a:rPr lang="es" sz="1350">
                <a:latin typeface="DM Sans"/>
                <a:ea typeface="DM Sans"/>
                <a:cs typeface="DM Sans"/>
                <a:sym typeface="DM Sans"/>
              </a:rPr>
              <a:t> será el nombre de la variable que queramos utilizar en nuestro bloque.</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Tanto </a:t>
            </a:r>
            <a:r>
              <a:rPr b="1" lang="es" sz="1350">
                <a:latin typeface="DM Sans"/>
                <a:ea typeface="DM Sans"/>
                <a:cs typeface="DM Sans"/>
                <a:sym typeface="DM Sans"/>
              </a:rPr>
              <a:t>&lt;start&gt;</a:t>
            </a:r>
            <a:r>
              <a:rPr lang="es" sz="1350">
                <a:latin typeface="DM Sans"/>
                <a:ea typeface="DM Sans"/>
                <a:cs typeface="DM Sans"/>
                <a:sym typeface="DM Sans"/>
              </a:rPr>
              <a:t> como </a:t>
            </a:r>
            <a:r>
              <a:rPr b="1" lang="es" sz="1350">
                <a:latin typeface="DM Sans"/>
                <a:ea typeface="DM Sans"/>
                <a:cs typeface="DM Sans"/>
                <a:sym typeface="DM Sans"/>
              </a:rPr>
              <a:t>&lt;end&gt;</a:t>
            </a:r>
            <a:r>
              <a:rPr lang="es" sz="1350">
                <a:latin typeface="DM Sans"/>
                <a:ea typeface="DM Sans"/>
                <a:cs typeface="DM Sans"/>
                <a:sym typeface="DM Sans"/>
              </a:rPr>
              <a:t> tendrán que ser expresiones SassScript válidas, que devuelvan números enteros. Por último, si indicamos </a:t>
            </a:r>
            <a:r>
              <a:rPr b="1" lang="es" sz="1350">
                <a:latin typeface="DM Sans"/>
                <a:ea typeface="DM Sans"/>
                <a:cs typeface="DM Sans"/>
                <a:sym typeface="DM Sans"/>
              </a:rPr>
              <a:t>‘through’</a:t>
            </a:r>
            <a:r>
              <a:rPr lang="es" sz="1350">
                <a:latin typeface="DM Sans"/>
                <a:ea typeface="DM Sans"/>
                <a:cs typeface="DM Sans"/>
                <a:sym typeface="DM Sans"/>
              </a:rPr>
              <a:t> se tendrán en cuenta los valores </a:t>
            </a:r>
            <a:r>
              <a:rPr b="1" lang="es" sz="1350">
                <a:latin typeface="DM Sans"/>
                <a:ea typeface="DM Sans"/>
                <a:cs typeface="DM Sans"/>
                <a:sym typeface="DM Sans"/>
              </a:rPr>
              <a:t>&lt;start&gt;</a:t>
            </a:r>
            <a:r>
              <a:rPr lang="es" sz="1350">
                <a:latin typeface="DM Sans"/>
                <a:ea typeface="DM Sans"/>
                <a:cs typeface="DM Sans"/>
                <a:sym typeface="DM Sans"/>
              </a:rPr>
              <a:t> y </a:t>
            </a:r>
            <a:r>
              <a:rPr b="1" lang="es" sz="1350">
                <a:latin typeface="DM Sans"/>
                <a:ea typeface="DM Sans"/>
                <a:cs typeface="DM Sans"/>
                <a:sym typeface="DM Sans"/>
              </a:rPr>
              <a:t>&lt;end&gt;</a:t>
            </a:r>
            <a:r>
              <a:rPr lang="es" sz="1350">
                <a:latin typeface="DM Sans"/>
                <a:ea typeface="DM Sans"/>
                <a:cs typeface="DM Sans"/>
                <a:sym typeface="DM Sans"/>
              </a:rPr>
              <a:t> dentro del bucle; si utilizamos </a:t>
            </a:r>
            <a:r>
              <a:rPr b="1" lang="es" sz="1350">
                <a:latin typeface="DM Sans"/>
                <a:ea typeface="DM Sans"/>
                <a:cs typeface="DM Sans"/>
                <a:sym typeface="DM Sans"/>
              </a:rPr>
              <a:t>‘to’</a:t>
            </a:r>
            <a:r>
              <a:rPr lang="es" sz="1350">
                <a:latin typeface="DM Sans"/>
                <a:ea typeface="DM Sans"/>
                <a:cs typeface="DM Sans"/>
                <a:sym typeface="DM Sans"/>
              </a:rPr>
              <a:t>, no se tendrá en cuenta el valor </a:t>
            </a:r>
            <a:r>
              <a:rPr b="1" lang="es" sz="1350">
                <a:latin typeface="DM Sans"/>
                <a:ea typeface="DM Sans"/>
                <a:cs typeface="DM Sans"/>
                <a:sym typeface="DM Sans"/>
              </a:rPr>
              <a:t>&lt;end&gt; </a:t>
            </a:r>
            <a:r>
              <a:rPr lang="es" sz="1350">
                <a:latin typeface="DM Sans"/>
                <a:ea typeface="DM Sans"/>
                <a:cs typeface="DM Sans"/>
                <a:sym typeface="DM Sans"/>
              </a:rPr>
              <a:t>dentro del bucle.</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511" name="Google Shape;511;p68"/>
          <p:cNvPicPr preferRelativeResize="0"/>
          <p:nvPr/>
        </p:nvPicPr>
        <p:blipFill>
          <a:blip r:embed="rId3">
            <a:alphaModFix/>
          </a:blip>
          <a:stretch>
            <a:fillRect/>
          </a:stretch>
        </p:blipFill>
        <p:spPr>
          <a:xfrm>
            <a:off x="644475" y="2086975"/>
            <a:ext cx="6591300" cy="11334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Bucles</a:t>
            </a:r>
            <a:endParaRPr b="1" i="0" sz="4000" u="none" cap="none" strike="noStrike">
              <a:solidFill>
                <a:schemeClr val="dk1"/>
              </a:solidFill>
              <a:latin typeface="DM Sans"/>
              <a:ea typeface="DM Sans"/>
              <a:cs typeface="DM Sans"/>
              <a:sym typeface="DM Sans"/>
            </a:endParaRPr>
          </a:p>
        </p:txBody>
      </p:sp>
      <p:graphicFrame>
        <p:nvGraphicFramePr>
          <p:cNvPr id="517" name="Google Shape;517;p69"/>
          <p:cNvGraphicFramePr/>
          <p:nvPr/>
        </p:nvGraphicFramePr>
        <p:xfrm>
          <a:off x="899488" y="2151350"/>
          <a:ext cx="3000000" cy="3000000"/>
        </p:xfrm>
        <a:graphic>
          <a:graphicData uri="http://schemas.openxmlformats.org/drawingml/2006/table">
            <a:tbl>
              <a:tblPr>
                <a:noFill/>
                <a:tableStyleId>{B145FC6A-6DB4-4818-96F9-3445A3A90CAD}</a:tableStyleId>
              </a:tblPr>
              <a:tblGrid>
                <a:gridCol w="3565250"/>
              </a:tblGrid>
              <a:tr h="12700">
                <a:tc rowSpan="2">
                  <a:txBody>
                    <a:bodyPr/>
                    <a:lstStyle/>
                    <a:p>
                      <a:pPr indent="0" lvl="0" marL="0" rtl="0" algn="just">
                        <a:lnSpc>
                          <a:spcPct val="135714"/>
                        </a:lnSpc>
                        <a:spcBef>
                          <a:spcPts val="0"/>
                        </a:spcBef>
                        <a:spcAft>
                          <a:spcPts val="0"/>
                        </a:spcAft>
                        <a:buClr>
                          <a:srgbClr val="000000"/>
                        </a:buClr>
                        <a:buSzPts val="1100"/>
                        <a:buFont typeface="Arial"/>
                        <a:buNone/>
                      </a:pPr>
                      <a:r>
                        <a:rPr lang="es" sz="1600">
                          <a:solidFill>
                            <a:srgbClr val="FF0000"/>
                          </a:solidFill>
                          <a:latin typeface="Consolas"/>
                          <a:ea typeface="Consolas"/>
                          <a:cs typeface="Consolas"/>
                          <a:sym typeface="Consolas"/>
                        </a:rPr>
                        <a:t>@for $i from 1 through 10 {</a:t>
                      </a:r>
                      <a:endParaRPr sz="1600">
                        <a:solidFill>
                          <a:srgbClr val="FF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600">
                          <a:solidFill>
                            <a:srgbClr val="FF0000"/>
                          </a:solidFill>
                          <a:latin typeface="Consolas"/>
                          <a:ea typeface="Consolas"/>
                          <a:cs typeface="Consolas"/>
                          <a:sym typeface="Consolas"/>
                        </a:rPr>
                        <a:t>	.col-#{$i}{</a:t>
                      </a:r>
                      <a:endParaRPr sz="1600">
                        <a:solidFill>
                          <a:srgbClr val="FF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600">
                          <a:solidFill>
                            <a:srgbClr val="FF0000"/>
                          </a:solidFill>
                          <a:latin typeface="Consolas"/>
                          <a:ea typeface="Consolas"/>
                          <a:cs typeface="Consolas"/>
                          <a:sym typeface="Consolas"/>
                        </a:rPr>
                        <a:t>	width:10% * $i;</a:t>
                      </a:r>
                      <a:endParaRPr sz="1600">
                        <a:solidFill>
                          <a:srgbClr val="FF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600">
                          <a:solidFill>
                            <a:srgbClr val="FF0000"/>
                          </a:solidFill>
                          <a:latin typeface="Consolas"/>
                          <a:ea typeface="Consolas"/>
                          <a:cs typeface="Consolas"/>
                          <a:sym typeface="Consolas"/>
                        </a:rPr>
                        <a:t>	}</a:t>
                      </a:r>
                      <a:endParaRPr sz="1600">
                        <a:solidFill>
                          <a:srgbClr val="FF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600">
                          <a:solidFill>
                            <a:srgbClr val="FF0000"/>
                          </a:solidFill>
                          <a:latin typeface="Consolas"/>
                          <a:ea typeface="Consolas"/>
                          <a:cs typeface="Consolas"/>
                          <a:sym typeface="Consolas"/>
                        </a:rPr>
                        <a:t>}</a:t>
                      </a:r>
                      <a:endParaRPr sz="1600">
                        <a:solidFill>
                          <a:srgbClr val="FF0000"/>
                        </a:solidFill>
                        <a:latin typeface="Consolas"/>
                        <a:ea typeface="Consolas"/>
                        <a:cs typeface="Consolas"/>
                        <a:sym typeface="Consolas"/>
                      </a:endParaRPr>
                    </a:p>
                    <a:p>
                      <a:pPr indent="0" lvl="0" marL="0" rtl="0" algn="just">
                        <a:lnSpc>
                          <a:spcPct val="135714"/>
                        </a:lnSpc>
                        <a:spcBef>
                          <a:spcPts val="0"/>
                        </a:spcBef>
                        <a:spcAft>
                          <a:spcPts val="0"/>
                        </a:spcAft>
                        <a:buNone/>
                      </a:pPr>
                      <a:r>
                        <a:t/>
                      </a:r>
                      <a:endParaRPr sz="1800">
                        <a:solidFill>
                          <a:srgbClr val="FF0000"/>
                        </a:solidFill>
                        <a:latin typeface="Didact Gothic"/>
                        <a:ea typeface="Didact Gothic"/>
                        <a:cs typeface="Didact Gothic"/>
                        <a:sym typeface="Didact Gothic"/>
                      </a:endParaRPr>
                    </a:p>
                  </a:txBody>
                  <a:tcPr marT="63500" marB="63500" marR="63500" marL="63500">
                    <a:solidFill>
                      <a:srgbClr val="EEEEEE"/>
                    </a:solidFill>
                  </a:tcPr>
                </a:tc>
              </a:tr>
              <a:tr h="330200">
                <a:tc vMerge="1"/>
              </a:tr>
            </a:tbl>
          </a:graphicData>
        </a:graphic>
      </p:graphicFrame>
      <p:graphicFrame>
        <p:nvGraphicFramePr>
          <p:cNvPr id="518" name="Google Shape;518;p69"/>
          <p:cNvGraphicFramePr/>
          <p:nvPr/>
        </p:nvGraphicFramePr>
        <p:xfrm>
          <a:off x="5007550" y="665450"/>
          <a:ext cx="3000000" cy="3000000"/>
        </p:xfrm>
        <a:graphic>
          <a:graphicData uri="http://schemas.openxmlformats.org/drawingml/2006/table">
            <a:tbl>
              <a:tblPr>
                <a:noFill/>
                <a:tableStyleId>{B145FC6A-6DB4-4818-96F9-3445A3A90CAD}</a:tableStyleId>
              </a:tblPr>
              <a:tblGrid>
                <a:gridCol w="2802750"/>
              </a:tblGrid>
              <a:tr h="12700">
                <a:tc rowSpan="2">
                  <a:txBody>
                    <a:bodyPr/>
                    <a:lstStyle/>
                    <a:p>
                      <a:pPr indent="0" lvl="0" marL="0" rtl="0" algn="just">
                        <a:lnSpc>
                          <a:spcPct val="135714"/>
                        </a:lnSpc>
                        <a:spcBef>
                          <a:spcPts val="0"/>
                        </a:spcBef>
                        <a:spcAft>
                          <a:spcPts val="0"/>
                        </a:spcAft>
                        <a:buNone/>
                      </a:pPr>
                      <a:r>
                        <a:rPr lang="es" sz="1700">
                          <a:solidFill>
                            <a:srgbClr val="0000FF"/>
                          </a:solidFill>
                          <a:latin typeface="Consolas"/>
                          <a:ea typeface="Consolas"/>
                          <a:cs typeface="Consolas"/>
                          <a:sym typeface="Consolas"/>
                        </a:rPr>
                        <a:t>.col-1{width:10%;}</a:t>
                      </a:r>
                      <a:endParaRPr sz="17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700">
                          <a:solidFill>
                            <a:srgbClr val="0000FF"/>
                          </a:solidFill>
                          <a:latin typeface="Consolas"/>
                          <a:ea typeface="Consolas"/>
                          <a:cs typeface="Consolas"/>
                          <a:sym typeface="Consolas"/>
                        </a:rPr>
                        <a:t>.col-2{width:20%;}</a:t>
                      </a:r>
                      <a:endParaRPr sz="17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700">
                          <a:solidFill>
                            <a:srgbClr val="0000FF"/>
                          </a:solidFill>
                          <a:latin typeface="Consolas"/>
                          <a:ea typeface="Consolas"/>
                          <a:cs typeface="Consolas"/>
                          <a:sym typeface="Consolas"/>
                        </a:rPr>
                        <a:t>.col-3{width:30%;}</a:t>
                      </a:r>
                      <a:endParaRPr sz="17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700">
                          <a:solidFill>
                            <a:srgbClr val="0000FF"/>
                          </a:solidFill>
                          <a:latin typeface="Consolas"/>
                          <a:ea typeface="Consolas"/>
                          <a:cs typeface="Consolas"/>
                          <a:sym typeface="Consolas"/>
                        </a:rPr>
                        <a:t>.col-4{width:40%;}</a:t>
                      </a:r>
                      <a:endParaRPr sz="17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700">
                          <a:solidFill>
                            <a:srgbClr val="0000FF"/>
                          </a:solidFill>
                          <a:latin typeface="Consolas"/>
                          <a:ea typeface="Consolas"/>
                          <a:cs typeface="Consolas"/>
                          <a:sym typeface="Consolas"/>
                        </a:rPr>
                        <a:t>.col-5{width:50%;}</a:t>
                      </a:r>
                      <a:endParaRPr sz="17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700">
                          <a:solidFill>
                            <a:srgbClr val="0000FF"/>
                          </a:solidFill>
                          <a:latin typeface="Consolas"/>
                          <a:ea typeface="Consolas"/>
                          <a:cs typeface="Consolas"/>
                          <a:sym typeface="Consolas"/>
                        </a:rPr>
                        <a:t>.col-6{width:60%;}</a:t>
                      </a:r>
                      <a:endParaRPr sz="17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700">
                          <a:solidFill>
                            <a:srgbClr val="0000FF"/>
                          </a:solidFill>
                          <a:latin typeface="Consolas"/>
                          <a:ea typeface="Consolas"/>
                          <a:cs typeface="Consolas"/>
                          <a:sym typeface="Consolas"/>
                        </a:rPr>
                        <a:t>.col-7{width:70%;}</a:t>
                      </a:r>
                      <a:endParaRPr sz="17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700">
                          <a:solidFill>
                            <a:srgbClr val="0000FF"/>
                          </a:solidFill>
                          <a:latin typeface="Consolas"/>
                          <a:ea typeface="Consolas"/>
                          <a:cs typeface="Consolas"/>
                          <a:sym typeface="Consolas"/>
                        </a:rPr>
                        <a:t>.col-8{width:80%;}</a:t>
                      </a:r>
                      <a:endParaRPr sz="17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700">
                          <a:solidFill>
                            <a:srgbClr val="0000FF"/>
                          </a:solidFill>
                          <a:latin typeface="Consolas"/>
                          <a:ea typeface="Consolas"/>
                          <a:cs typeface="Consolas"/>
                          <a:sym typeface="Consolas"/>
                        </a:rPr>
                        <a:t>.col-9{width:90%;}</a:t>
                      </a:r>
                      <a:endParaRPr sz="17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700">
                          <a:solidFill>
                            <a:srgbClr val="0000FF"/>
                          </a:solidFill>
                          <a:latin typeface="Consolas"/>
                          <a:ea typeface="Consolas"/>
                          <a:cs typeface="Consolas"/>
                          <a:sym typeface="Consolas"/>
                        </a:rPr>
                        <a:t>.col-10{width:100%;}</a:t>
                      </a:r>
                      <a:endParaRPr sz="1700">
                        <a:solidFill>
                          <a:srgbClr val="0000FF"/>
                        </a:solidFill>
                        <a:latin typeface="Consolas"/>
                        <a:ea typeface="Consolas"/>
                        <a:cs typeface="Consolas"/>
                        <a:sym typeface="Consolas"/>
                      </a:endParaRPr>
                    </a:p>
                  </a:txBody>
                  <a:tcPr marT="63500" marB="63500" marR="63500" marL="63500">
                    <a:solidFill>
                      <a:srgbClr val="EEEEEE"/>
                    </a:solidFill>
                  </a:tcPr>
                </a:tc>
              </a:tr>
              <a:tr h="330200">
                <a:tc vMerge="1"/>
              </a:tr>
            </a:tbl>
          </a:graphicData>
        </a:graphic>
      </p:graphicFrame>
      <p:sp>
        <p:nvSpPr>
          <p:cNvPr id="519" name="Google Shape;519;p69"/>
          <p:cNvSpPr txBox="1"/>
          <p:nvPr/>
        </p:nvSpPr>
        <p:spPr>
          <a:xfrm>
            <a:off x="3377475" y="3734172"/>
            <a:ext cx="961800" cy="763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s" sz="1350">
                <a:latin typeface="DM Sans"/>
                <a:ea typeface="DM Sans"/>
                <a:cs typeface="DM Sans"/>
                <a:sym typeface="DM Sans"/>
              </a:rPr>
              <a:t>SCSS</a:t>
            </a:r>
            <a:endParaRPr b="1" sz="1350">
              <a:latin typeface="DM Sans"/>
              <a:ea typeface="DM Sans"/>
              <a:cs typeface="DM Sans"/>
              <a:sym typeface="DM Sans"/>
            </a:endParaRPr>
          </a:p>
        </p:txBody>
      </p:sp>
      <p:sp>
        <p:nvSpPr>
          <p:cNvPr id="520" name="Google Shape;520;p69"/>
          <p:cNvSpPr txBox="1"/>
          <p:nvPr/>
        </p:nvSpPr>
        <p:spPr>
          <a:xfrm>
            <a:off x="7063325" y="3781172"/>
            <a:ext cx="961800" cy="763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s" sz="1350">
                <a:latin typeface="DM Sans"/>
                <a:ea typeface="DM Sans"/>
                <a:cs typeface="DM Sans"/>
                <a:sym typeface="DM Sans"/>
              </a:rPr>
              <a:t>CSS</a:t>
            </a:r>
            <a:endParaRPr b="1" sz="1350">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70"/>
          <p:cNvSpPr txBox="1"/>
          <p:nvPr/>
        </p:nvSpPr>
        <p:spPr>
          <a:xfrm>
            <a:off x="963225" y="317225"/>
            <a:ext cx="7350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Bucles en Bootstrap</a:t>
            </a:r>
            <a:endParaRPr b="1" i="0" sz="3500" u="none" cap="none" strike="noStrike">
              <a:solidFill>
                <a:schemeClr val="lt1"/>
              </a:solidFill>
              <a:latin typeface="DM Sans"/>
              <a:ea typeface="DM Sans"/>
              <a:cs typeface="DM Sans"/>
              <a:sym typeface="DM Sans"/>
            </a:endParaRPr>
          </a:p>
        </p:txBody>
      </p:sp>
      <p:pic>
        <p:nvPicPr>
          <p:cNvPr id="527" name="Google Shape;527;p70"/>
          <p:cNvPicPr preferRelativeResize="0"/>
          <p:nvPr/>
        </p:nvPicPr>
        <p:blipFill>
          <a:blip r:embed="rId3">
            <a:alphaModFix/>
          </a:blip>
          <a:stretch>
            <a:fillRect/>
          </a:stretch>
        </p:blipFill>
        <p:spPr>
          <a:xfrm>
            <a:off x="2194563" y="1255225"/>
            <a:ext cx="4754875" cy="30428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Each</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Each</a:t>
            </a:r>
            <a:endParaRPr b="1" i="0" sz="4000" u="none" cap="none" strike="noStrike">
              <a:solidFill>
                <a:schemeClr val="dk1"/>
              </a:solidFill>
              <a:latin typeface="DM Sans"/>
              <a:ea typeface="DM Sans"/>
              <a:cs typeface="DM Sans"/>
              <a:sym typeface="DM Sans"/>
            </a:endParaRPr>
          </a:p>
        </p:txBody>
      </p:sp>
      <p:sp>
        <p:nvSpPr>
          <p:cNvPr id="538" name="Google Shape;538;p72"/>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regla @each </a:t>
            </a:r>
            <a:r>
              <a:rPr lang="es" sz="1350">
                <a:highlight>
                  <a:schemeClr val="accent6"/>
                </a:highlight>
                <a:latin typeface="DM Sans"/>
                <a:ea typeface="DM Sans"/>
                <a:cs typeface="DM Sans"/>
                <a:sym typeface="DM Sans"/>
              </a:rPr>
              <a:t>facilita la emisión de estilos, o la evaluación del código para cada elemento de una lista, o cada par en un mapa</a:t>
            </a:r>
            <a:r>
              <a:rPr lang="es" sz="1350">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p:txBody>
      </p:sp>
      <p:sp>
        <p:nvSpPr>
          <p:cNvPr id="539" name="Google Shape;539;p72"/>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Es ideal para estilos repetitivos que sólo tienen algunas variaciones entre ellos ya que, de cumplirse una característica, realiza dicha acción.</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9"/>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98" name="Google Shape;98;p19"/>
          <p:cNvSpPr/>
          <p:nvPr/>
        </p:nvSpPr>
        <p:spPr>
          <a:xfrm>
            <a:off x="3345825" y="1570375"/>
            <a:ext cx="1596900" cy="346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¿Que es SASS?</a:t>
            </a:r>
            <a:endParaRPr b="0" i="0" sz="1200" u="none" cap="none" strike="noStrike">
              <a:solidFill>
                <a:srgbClr val="222222"/>
              </a:solidFill>
              <a:latin typeface="DM Sans"/>
              <a:ea typeface="DM Sans"/>
              <a:cs typeface="DM Sans"/>
              <a:sym typeface="DM Sans"/>
            </a:endParaRPr>
          </a:p>
        </p:txBody>
      </p:sp>
      <p:sp>
        <p:nvSpPr>
          <p:cNvPr id="99" name="Google Shape;99;p19"/>
          <p:cNvSpPr/>
          <p:nvPr/>
        </p:nvSpPr>
        <p:spPr>
          <a:xfrm>
            <a:off x="588525" y="14536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Procesadores de CSS</a:t>
            </a:r>
            <a:endParaRPr b="0" i="0" sz="1200" u="none" cap="none" strike="noStrike">
              <a:solidFill>
                <a:srgbClr val="FFFFFF"/>
              </a:solidFill>
              <a:latin typeface="DM Sans"/>
              <a:ea typeface="DM Sans"/>
              <a:cs typeface="DM Sans"/>
              <a:sym typeface="DM Sans"/>
            </a:endParaRPr>
          </a:p>
        </p:txBody>
      </p:sp>
      <p:sp>
        <p:nvSpPr>
          <p:cNvPr id="100" name="Google Shape;100;p19"/>
          <p:cNvSpPr/>
          <p:nvPr/>
        </p:nvSpPr>
        <p:spPr>
          <a:xfrm>
            <a:off x="5842300" y="1453675"/>
            <a:ext cx="1358100" cy="346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Utilidad</a:t>
            </a:r>
            <a:endParaRPr b="0" i="0" sz="1200" u="none" cap="none" strike="noStrike">
              <a:solidFill>
                <a:schemeClr val="dk1"/>
              </a:solidFill>
              <a:latin typeface="DM Sans"/>
              <a:ea typeface="DM Sans"/>
              <a:cs typeface="DM Sans"/>
              <a:sym typeface="DM Sans"/>
            </a:endParaRPr>
          </a:p>
        </p:txBody>
      </p:sp>
      <p:sp>
        <p:nvSpPr>
          <p:cNvPr id="101" name="Google Shape;101;p19"/>
          <p:cNvSpPr/>
          <p:nvPr/>
        </p:nvSpPr>
        <p:spPr>
          <a:xfrm>
            <a:off x="5867229" y="1982921"/>
            <a:ext cx="1332600" cy="2991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Sintaxis</a:t>
            </a:r>
            <a:endParaRPr b="0" i="0" sz="1200" u="none" cap="none" strike="noStrike">
              <a:solidFill>
                <a:srgbClr val="222222"/>
              </a:solidFill>
              <a:latin typeface="DM Sans"/>
              <a:ea typeface="DM Sans"/>
              <a:cs typeface="DM Sans"/>
              <a:sym typeface="DM Sans"/>
            </a:endParaRPr>
          </a:p>
        </p:txBody>
      </p:sp>
      <p:cxnSp>
        <p:nvCxnSpPr>
          <p:cNvPr id="102" name="Google Shape;102;p19"/>
          <p:cNvCxnSpPr>
            <a:stCxn id="99" idx="3"/>
            <a:endCxn id="98" idx="1"/>
          </p:cNvCxnSpPr>
          <p:nvPr/>
        </p:nvCxnSpPr>
        <p:spPr>
          <a:xfrm>
            <a:off x="1987725" y="1743784"/>
            <a:ext cx="1358100" cy="6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03" name="Google Shape;103;p19"/>
          <p:cNvCxnSpPr/>
          <p:nvPr/>
        </p:nvCxnSpPr>
        <p:spPr>
          <a:xfrm>
            <a:off x="5127129" y="1626471"/>
            <a:ext cx="740100" cy="506100"/>
          </a:xfrm>
          <a:prstGeom prst="bentConnector3">
            <a:avLst>
              <a:gd fmla="val 50000" name="adj1"/>
            </a:avLst>
          </a:prstGeom>
          <a:noFill/>
          <a:ln cap="flat" cmpd="sng" w="9525">
            <a:solidFill>
              <a:srgbClr val="CCCCCC"/>
            </a:solidFill>
            <a:prstDash val="solid"/>
            <a:round/>
            <a:headEnd len="sm" w="sm" type="none"/>
            <a:tailEnd len="med" w="med" type="oval"/>
          </a:ln>
        </p:spPr>
      </p:cxnSp>
      <p:pic>
        <p:nvPicPr>
          <p:cNvPr id="104" name="Google Shape;104;p19"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cxnSp>
        <p:nvCxnSpPr>
          <p:cNvPr id="105" name="Google Shape;105;p19"/>
          <p:cNvCxnSpPr>
            <a:endCxn id="100" idx="1"/>
          </p:cNvCxnSpPr>
          <p:nvPr/>
        </p:nvCxnSpPr>
        <p:spPr>
          <a:xfrm>
            <a:off x="4942600" y="1626475"/>
            <a:ext cx="899700" cy="6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06" name="Google Shape;106;p19"/>
          <p:cNvSpPr/>
          <p:nvPr/>
        </p:nvSpPr>
        <p:spPr>
          <a:xfrm>
            <a:off x="588525" y="250103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Sintaxis SASS</a:t>
            </a:r>
            <a:endParaRPr b="0" i="0" sz="1200" u="none" cap="none" strike="noStrike">
              <a:solidFill>
                <a:srgbClr val="FFFFFF"/>
              </a:solidFill>
              <a:latin typeface="DM Sans"/>
              <a:ea typeface="DM Sans"/>
              <a:cs typeface="DM Sans"/>
              <a:sym typeface="DM Sans"/>
            </a:endParaRPr>
          </a:p>
        </p:txBody>
      </p:sp>
      <p:cxnSp>
        <p:nvCxnSpPr>
          <p:cNvPr id="107" name="Google Shape;107;p19"/>
          <p:cNvCxnSpPr/>
          <p:nvPr/>
        </p:nvCxnSpPr>
        <p:spPr>
          <a:xfrm>
            <a:off x="1987725" y="2769301"/>
            <a:ext cx="1358100" cy="6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08" name="Google Shape;108;p19"/>
          <p:cNvCxnSpPr>
            <a:stCxn id="106" idx="3"/>
            <a:endCxn id="109" idx="1"/>
          </p:cNvCxnSpPr>
          <p:nvPr/>
        </p:nvCxnSpPr>
        <p:spPr>
          <a:xfrm>
            <a:off x="1987725" y="2791134"/>
            <a:ext cx="1358100" cy="6945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10" name="Google Shape;110;p19"/>
          <p:cNvCxnSpPr>
            <a:stCxn id="106" idx="3"/>
            <a:endCxn id="111" idx="1"/>
          </p:cNvCxnSpPr>
          <p:nvPr/>
        </p:nvCxnSpPr>
        <p:spPr>
          <a:xfrm>
            <a:off x="1987725" y="2791134"/>
            <a:ext cx="1358100" cy="11871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2" name="Google Shape;112;p19"/>
          <p:cNvSpPr/>
          <p:nvPr/>
        </p:nvSpPr>
        <p:spPr>
          <a:xfrm>
            <a:off x="3345825" y="2617725"/>
            <a:ext cx="1596900" cy="346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Nesting, vars e import</a:t>
            </a:r>
            <a:endParaRPr b="0" i="0" sz="1200" u="none" cap="none" strike="noStrike">
              <a:solidFill>
                <a:srgbClr val="222222"/>
              </a:solidFill>
              <a:latin typeface="DM Sans"/>
              <a:ea typeface="DM Sans"/>
              <a:cs typeface="DM Sans"/>
              <a:sym typeface="DM Sans"/>
            </a:endParaRPr>
          </a:p>
        </p:txBody>
      </p:sp>
      <p:sp>
        <p:nvSpPr>
          <p:cNvPr id="109" name="Google Shape;109;p19"/>
          <p:cNvSpPr/>
          <p:nvPr/>
        </p:nvSpPr>
        <p:spPr>
          <a:xfrm>
            <a:off x="3345825" y="3312275"/>
            <a:ext cx="1596900" cy="346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Variables en SASS</a:t>
            </a:r>
            <a:endParaRPr b="0" i="0" sz="1200" u="none" cap="none" strike="noStrike">
              <a:solidFill>
                <a:srgbClr val="222222"/>
              </a:solidFill>
              <a:latin typeface="DM Sans"/>
              <a:ea typeface="DM Sans"/>
              <a:cs typeface="DM Sans"/>
              <a:sym typeface="DM Sans"/>
            </a:endParaRPr>
          </a:p>
        </p:txBody>
      </p:sp>
      <p:sp>
        <p:nvSpPr>
          <p:cNvPr id="111" name="Google Shape;111;p19"/>
          <p:cNvSpPr/>
          <p:nvPr/>
        </p:nvSpPr>
        <p:spPr>
          <a:xfrm>
            <a:off x="3345825" y="3804750"/>
            <a:ext cx="1596900" cy="346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Import</a:t>
            </a:r>
            <a:endParaRPr b="0" i="0" sz="1200" u="none" cap="none" strike="noStrike">
              <a:solidFill>
                <a:srgbClr val="222222"/>
              </a:solidFill>
              <a:latin typeface="DM Sans"/>
              <a:ea typeface="DM Sans"/>
              <a:cs typeface="DM Sans"/>
              <a:sym typeface="DM Sans"/>
            </a:endParaRPr>
          </a:p>
        </p:txBody>
      </p:sp>
      <p:cxnSp>
        <p:nvCxnSpPr>
          <p:cNvPr id="113" name="Google Shape;113;p19"/>
          <p:cNvCxnSpPr>
            <a:stCxn id="109" idx="3"/>
            <a:endCxn id="114" idx="1"/>
          </p:cNvCxnSpPr>
          <p:nvPr/>
        </p:nvCxnSpPr>
        <p:spPr>
          <a:xfrm>
            <a:off x="4942725" y="3485675"/>
            <a:ext cx="660300" cy="600"/>
          </a:xfrm>
          <a:prstGeom prst="bentConnector3">
            <a:avLst>
              <a:gd fmla="val 49992" name="adj1"/>
            </a:avLst>
          </a:prstGeom>
          <a:noFill/>
          <a:ln cap="flat" cmpd="sng" w="9525">
            <a:solidFill>
              <a:srgbClr val="CCCCCC"/>
            </a:solidFill>
            <a:prstDash val="solid"/>
            <a:round/>
            <a:headEnd len="sm" w="sm" type="none"/>
            <a:tailEnd len="med" w="med" type="oval"/>
          </a:ln>
        </p:spPr>
      </p:cxnSp>
      <p:sp>
        <p:nvSpPr>
          <p:cNvPr id="114" name="Google Shape;114;p19"/>
          <p:cNvSpPr/>
          <p:nvPr/>
        </p:nvSpPr>
        <p:spPr>
          <a:xfrm>
            <a:off x="5602925" y="3312275"/>
            <a:ext cx="1596900" cy="346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Operaciones</a:t>
            </a:r>
            <a:endParaRPr b="0" i="0" sz="1200" u="none" cap="none" strike="noStrike">
              <a:solidFill>
                <a:srgbClr val="222222"/>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Each</a:t>
            </a:r>
            <a:endParaRPr b="1" i="0" sz="4000" u="none" cap="none" strike="noStrike">
              <a:solidFill>
                <a:schemeClr val="dk1"/>
              </a:solidFill>
              <a:latin typeface="DM Sans"/>
              <a:ea typeface="DM Sans"/>
              <a:cs typeface="DM Sans"/>
              <a:sym typeface="DM Sans"/>
            </a:endParaRPr>
          </a:p>
        </p:txBody>
      </p:sp>
      <p:sp>
        <p:nvSpPr>
          <p:cNvPr id="545" name="Google Shape;545;p73"/>
          <p:cNvSpPr txBox="1"/>
          <p:nvPr/>
        </p:nvSpPr>
        <p:spPr>
          <a:xfrm>
            <a:off x="473350" y="1908175"/>
            <a:ext cx="77067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Es posible definir una estructura @each de la siguiente manera:</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En este caso, &lt;list&gt; será cualquier expresión que devuelva una lista de elementos SassScript válida, es decir, una sucesión de elementos separados por comas.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546" name="Google Shape;546;p73"/>
          <p:cNvPicPr preferRelativeResize="0"/>
          <p:nvPr/>
        </p:nvPicPr>
        <p:blipFill>
          <a:blip r:embed="rId3">
            <a:alphaModFix/>
          </a:blip>
          <a:stretch>
            <a:fillRect/>
          </a:stretch>
        </p:blipFill>
        <p:spPr>
          <a:xfrm>
            <a:off x="476250" y="2349175"/>
            <a:ext cx="6332606" cy="6679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Each</a:t>
            </a:r>
            <a:endParaRPr b="1" i="0" sz="4000" u="none" cap="none" strike="noStrike">
              <a:solidFill>
                <a:schemeClr val="dk1"/>
              </a:solidFill>
              <a:latin typeface="DM Sans"/>
              <a:ea typeface="DM Sans"/>
              <a:cs typeface="DM Sans"/>
              <a:sym typeface="DM Sans"/>
            </a:endParaRPr>
          </a:p>
        </p:txBody>
      </p:sp>
      <p:graphicFrame>
        <p:nvGraphicFramePr>
          <p:cNvPr id="552" name="Google Shape;552;p74"/>
          <p:cNvGraphicFramePr/>
          <p:nvPr/>
        </p:nvGraphicFramePr>
        <p:xfrm>
          <a:off x="604425" y="1651375"/>
          <a:ext cx="3000000" cy="3000000"/>
        </p:xfrm>
        <a:graphic>
          <a:graphicData uri="http://schemas.openxmlformats.org/drawingml/2006/table">
            <a:tbl>
              <a:tblPr>
                <a:noFill/>
                <a:tableStyleId>{B145FC6A-6DB4-4818-96F9-3445A3A90CAD}</a:tableStyleId>
              </a:tblPr>
              <a:tblGrid>
                <a:gridCol w="3550200"/>
              </a:tblGrid>
              <a:tr h="16600">
                <a:tc rowSpan="2">
                  <a:txBody>
                    <a:bodyPr/>
                    <a:lstStyle/>
                    <a:p>
                      <a:pPr indent="0" lvl="0" marL="0" rtl="0" algn="just">
                        <a:lnSpc>
                          <a:spcPct val="135714"/>
                        </a:lnSpc>
                        <a:spcBef>
                          <a:spcPts val="0"/>
                        </a:spcBef>
                        <a:spcAft>
                          <a:spcPts val="0"/>
                        </a:spcAft>
                        <a:buClr>
                          <a:srgbClr val="000000"/>
                        </a:buClr>
                        <a:buSzPts val="1100"/>
                        <a:buFont typeface="Arial"/>
                        <a:buNone/>
                      </a:pPr>
                      <a:r>
                        <a:rPr lang="es" sz="1600">
                          <a:solidFill>
                            <a:srgbClr val="FF0000"/>
                          </a:solidFill>
                          <a:latin typeface="Consolas"/>
                          <a:ea typeface="Consolas"/>
                          <a:cs typeface="Consolas"/>
                          <a:sym typeface="Consolas"/>
                        </a:rPr>
                        <a:t>@each $color in blue, yellow, black {</a:t>
                      </a:r>
                      <a:endParaRPr sz="1600">
                        <a:solidFill>
                          <a:srgbClr val="FF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600">
                          <a:solidFill>
                            <a:srgbClr val="FF0000"/>
                          </a:solidFill>
                          <a:latin typeface="Consolas"/>
                          <a:ea typeface="Consolas"/>
                          <a:cs typeface="Consolas"/>
                          <a:sym typeface="Consolas"/>
                        </a:rPr>
                        <a:t>	.#{$color}{</a:t>
                      </a:r>
                      <a:endParaRPr sz="1600">
                        <a:solidFill>
                          <a:srgbClr val="FF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600">
                          <a:solidFill>
                            <a:srgbClr val="FF0000"/>
                          </a:solidFill>
                          <a:latin typeface="Consolas"/>
                          <a:ea typeface="Consolas"/>
                          <a:cs typeface="Consolas"/>
                          <a:sym typeface="Consolas"/>
                        </a:rPr>
                        <a:t>	color:#{$color};</a:t>
                      </a:r>
                      <a:endParaRPr sz="1600">
                        <a:solidFill>
                          <a:srgbClr val="FF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600">
                          <a:solidFill>
                            <a:srgbClr val="FF0000"/>
                          </a:solidFill>
                          <a:latin typeface="Consolas"/>
                          <a:ea typeface="Consolas"/>
                          <a:cs typeface="Consolas"/>
                          <a:sym typeface="Consolas"/>
                        </a:rPr>
                        <a:t>	}</a:t>
                      </a:r>
                      <a:endParaRPr sz="1600">
                        <a:solidFill>
                          <a:srgbClr val="FF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600">
                          <a:solidFill>
                            <a:srgbClr val="FF0000"/>
                          </a:solidFill>
                          <a:latin typeface="Consolas"/>
                          <a:ea typeface="Consolas"/>
                          <a:cs typeface="Consolas"/>
                          <a:sym typeface="Consolas"/>
                        </a:rPr>
                        <a:t>}</a:t>
                      </a:r>
                      <a:endParaRPr sz="1600">
                        <a:solidFill>
                          <a:srgbClr val="FF0000"/>
                        </a:solidFill>
                        <a:latin typeface="Consolas"/>
                        <a:ea typeface="Consolas"/>
                        <a:cs typeface="Consolas"/>
                        <a:sym typeface="Consolas"/>
                      </a:endParaRPr>
                    </a:p>
                    <a:p>
                      <a:pPr indent="0" lvl="0" marL="0" rtl="0" algn="just">
                        <a:lnSpc>
                          <a:spcPct val="135714"/>
                        </a:lnSpc>
                        <a:spcBef>
                          <a:spcPts val="0"/>
                        </a:spcBef>
                        <a:spcAft>
                          <a:spcPts val="0"/>
                        </a:spcAft>
                        <a:buNone/>
                      </a:pPr>
                      <a:r>
                        <a:t/>
                      </a:r>
                      <a:endParaRPr sz="1600">
                        <a:solidFill>
                          <a:srgbClr val="FF0000"/>
                        </a:solidFill>
                        <a:latin typeface="Didact Gothic"/>
                        <a:ea typeface="Didact Gothic"/>
                        <a:cs typeface="Didact Gothic"/>
                        <a:sym typeface="Didact Gothic"/>
                      </a:endParaRPr>
                    </a:p>
                  </a:txBody>
                  <a:tcPr marT="63500" marB="63500" marR="63500" marL="63500">
                    <a:solidFill>
                      <a:srgbClr val="EEEEEE"/>
                    </a:solidFill>
                  </a:tcPr>
                </a:tc>
              </a:tr>
              <a:tr h="2392950">
                <a:tc vMerge="1"/>
              </a:tr>
            </a:tbl>
          </a:graphicData>
        </a:graphic>
      </p:graphicFrame>
      <p:graphicFrame>
        <p:nvGraphicFramePr>
          <p:cNvPr id="553" name="Google Shape;553;p74"/>
          <p:cNvGraphicFramePr/>
          <p:nvPr/>
        </p:nvGraphicFramePr>
        <p:xfrm>
          <a:off x="4848725" y="790675"/>
          <a:ext cx="3000000" cy="3000000"/>
        </p:xfrm>
        <a:graphic>
          <a:graphicData uri="http://schemas.openxmlformats.org/drawingml/2006/table">
            <a:tbl>
              <a:tblPr>
                <a:noFill/>
                <a:tableStyleId>{B145FC6A-6DB4-4818-96F9-3445A3A90CAD}</a:tableStyleId>
              </a:tblPr>
              <a:tblGrid>
                <a:gridCol w="3863325"/>
              </a:tblGrid>
              <a:tr h="12700">
                <a:tc rowSpan="2">
                  <a:txBody>
                    <a:bodyPr/>
                    <a:lstStyle/>
                    <a:p>
                      <a:pPr indent="0" lvl="0" marL="0" rtl="0" algn="just">
                        <a:lnSpc>
                          <a:spcPct val="135714"/>
                        </a:lnSpc>
                        <a:spcBef>
                          <a:spcPts val="0"/>
                        </a:spcBef>
                        <a:spcAft>
                          <a:spcPts val="0"/>
                        </a:spcAft>
                        <a:buNone/>
                      </a:pPr>
                      <a:r>
                        <a:rPr lang="es">
                          <a:solidFill>
                            <a:srgbClr val="FF0000"/>
                          </a:solidFill>
                          <a:latin typeface="Consolas"/>
                          <a:ea typeface="Consolas"/>
                          <a:cs typeface="Consolas"/>
                          <a:sym typeface="Consolas"/>
                        </a:rPr>
                        <a:t>.blue</a:t>
                      </a:r>
                      <a:r>
                        <a:rPr lang="es">
                          <a:solidFill>
                            <a:srgbClr val="0000FF"/>
                          </a:solidFill>
                          <a:latin typeface="Consolas"/>
                          <a:ea typeface="Consolas"/>
                          <a:cs typeface="Consolas"/>
                          <a:sym typeface="Consolas"/>
                        </a:rPr>
                        <a:t> {</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  color:blue;</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FF0000"/>
                          </a:solidFill>
                          <a:latin typeface="Consolas"/>
                          <a:ea typeface="Consolas"/>
                          <a:cs typeface="Consolas"/>
                          <a:sym typeface="Consolas"/>
                        </a:rPr>
                        <a:t>.yellow</a:t>
                      </a:r>
                      <a:r>
                        <a:rPr lang="es">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   color:yellow;</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FF0000"/>
                          </a:solidFill>
                          <a:latin typeface="Consolas"/>
                          <a:ea typeface="Consolas"/>
                          <a:cs typeface="Consolas"/>
                          <a:sym typeface="Consolas"/>
                        </a:rPr>
                        <a:t>.black</a:t>
                      </a:r>
                      <a:r>
                        <a:rPr lang="es">
                          <a:solidFill>
                            <a:srgbClr val="0000FF"/>
                          </a:solidFill>
                          <a:latin typeface="Consolas"/>
                          <a:ea typeface="Consolas"/>
                          <a:cs typeface="Consolas"/>
                          <a:sym typeface="Consolas"/>
                        </a:rPr>
                        <a:t> {</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   color:black;</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a:txBody>
                  <a:tcPr marT="63500" marB="63500" marR="63500" marL="63500">
                    <a:solidFill>
                      <a:srgbClr val="EEEEEE"/>
                    </a:solidFill>
                  </a:tcPr>
                </a:tc>
              </a:tr>
              <a:tr h="330200">
                <a:tc vMerge="1"/>
              </a:tr>
            </a:tbl>
          </a:graphicData>
        </a:graphic>
      </p:graphicFrame>
      <p:sp>
        <p:nvSpPr>
          <p:cNvPr id="554" name="Google Shape;554;p74"/>
          <p:cNvSpPr txBox="1"/>
          <p:nvPr/>
        </p:nvSpPr>
        <p:spPr>
          <a:xfrm>
            <a:off x="3460775" y="3296325"/>
            <a:ext cx="920100" cy="1180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s" sz="1350">
                <a:latin typeface="DM Sans"/>
                <a:ea typeface="DM Sans"/>
                <a:cs typeface="DM Sans"/>
                <a:sym typeface="DM Sans"/>
              </a:rPr>
              <a:t>SCSS</a:t>
            </a:r>
            <a:endParaRPr sz="1350">
              <a:solidFill>
                <a:srgbClr val="333333"/>
              </a:solidFill>
              <a:latin typeface="DM Sans"/>
              <a:ea typeface="DM Sans"/>
              <a:cs typeface="DM Sans"/>
              <a:sym typeface="DM Sans"/>
            </a:endParaRPr>
          </a:p>
        </p:txBody>
      </p:sp>
      <p:sp>
        <p:nvSpPr>
          <p:cNvPr id="555" name="Google Shape;555;p74"/>
          <p:cNvSpPr txBox="1"/>
          <p:nvPr/>
        </p:nvSpPr>
        <p:spPr>
          <a:xfrm>
            <a:off x="8025925" y="3316875"/>
            <a:ext cx="920100" cy="1139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s" sz="1350">
                <a:latin typeface="DM Sans"/>
                <a:ea typeface="DM Sans"/>
                <a:cs typeface="DM Sans"/>
                <a:sym typeface="DM Sans"/>
              </a:rPr>
              <a:t>CSS</a:t>
            </a:r>
            <a:endParaRPr sz="1350">
              <a:solidFill>
                <a:srgbClr val="333333"/>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75"/>
          <p:cNvSpPr txBox="1"/>
          <p:nvPr/>
        </p:nvSpPr>
        <p:spPr>
          <a:xfrm>
            <a:off x="963225" y="317225"/>
            <a:ext cx="7350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Each en Bootstrap</a:t>
            </a:r>
            <a:endParaRPr b="1" i="0" sz="3500" u="none" cap="none" strike="noStrike">
              <a:solidFill>
                <a:schemeClr val="lt1"/>
              </a:solidFill>
              <a:latin typeface="DM Sans"/>
              <a:ea typeface="DM Sans"/>
              <a:cs typeface="DM Sans"/>
              <a:sym typeface="DM Sans"/>
            </a:endParaRPr>
          </a:p>
        </p:txBody>
      </p:sp>
      <p:pic>
        <p:nvPicPr>
          <p:cNvPr id="562" name="Google Shape;562;p75"/>
          <p:cNvPicPr preferRelativeResize="0"/>
          <p:nvPr/>
        </p:nvPicPr>
        <p:blipFill>
          <a:blip r:embed="rId3">
            <a:alphaModFix/>
          </a:blip>
          <a:stretch>
            <a:fillRect/>
          </a:stretch>
        </p:blipFill>
        <p:spPr>
          <a:xfrm>
            <a:off x="1438275" y="1513740"/>
            <a:ext cx="6267450" cy="25241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6"/>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Maps</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77"/>
          <p:cNvSpPr txBox="1"/>
          <p:nvPr/>
        </p:nvSpPr>
        <p:spPr>
          <a:xfrm>
            <a:off x="963225" y="317225"/>
            <a:ext cx="7350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Maps</a:t>
            </a:r>
            <a:endParaRPr b="1" i="0" sz="3500" u="none" cap="none" strike="noStrike">
              <a:solidFill>
                <a:schemeClr val="lt1"/>
              </a:solidFill>
              <a:latin typeface="DM Sans"/>
              <a:ea typeface="DM Sans"/>
              <a:cs typeface="DM Sans"/>
              <a:sym typeface="DM Sans"/>
            </a:endParaRPr>
          </a:p>
        </p:txBody>
      </p:sp>
      <p:sp>
        <p:nvSpPr>
          <p:cNvPr id="574" name="Google Shape;574;p77"/>
          <p:cNvSpPr txBox="1"/>
          <p:nvPr/>
        </p:nvSpPr>
        <p:spPr>
          <a:xfrm>
            <a:off x="963225" y="1348150"/>
            <a:ext cx="7254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Los mapas son variables cuyo valor es una colección de variables. Se definen con un nombre que los identifica. Las claves suelen ser cadenas o números, mientras que los valores pueden ser cualquier tipo de dato.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Ejemplo: Se necesita crear una serie de botones para compartir contenido en distintas redes sociales. Son tres, cada uno con un color. Para no crearlos uno a uno, podemos generar un mapa  con clave “el botón” y valor “el color que tendrá”.</a:t>
            </a:r>
            <a:endParaRPr>
              <a:latin typeface="DM Sans"/>
              <a:ea typeface="DM Sans"/>
              <a:cs typeface="DM Sans"/>
              <a:sym typeface="DM Sans"/>
            </a:endParaRPr>
          </a:p>
          <a:p>
            <a:pPr indent="0" lvl="0" marL="0" rtl="0" algn="l">
              <a:spcBef>
                <a:spcPts val="0"/>
              </a:spcBef>
              <a:spcAft>
                <a:spcPts val="0"/>
              </a:spcAft>
              <a:buNone/>
            </a:pPr>
            <a:r>
              <a:t/>
            </a:r>
            <a:endParaRPr/>
          </a:p>
        </p:txBody>
      </p:sp>
      <p:graphicFrame>
        <p:nvGraphicFramePr>
          <p:cNvPr id="575" name="Google Shape;575;p77"/>
          <p:cNvGraphicFramePr/>
          <p:nvPr/>
        </p:nvGraphicFramePr>
        <p:xfrm>
          <a:off x="1980300" y="2923200"/>
          <a:ext cx="3000000" cy="3000000"/>
        </p:xfrm>
        <a:graphic>
          <a:graphicData uri="http://schemas.openxmlformats.org/drawingml/2006/table">
            <a:tbl>
              <a:tblPr>
                <a:noFill/>
                <a:tableStyleId>{B145FC6A-6DB4-4818-96F9-3445A3A90CAD}</a:tableStyleId>
              </a:tblPr>
              <a:tblGrid>
                <a:gridCol w="5686425"/>
              </a:tblGrid>
              <a:tr h="12700">
                <a:tc rowSpan="2">
                  <a:txBody>
                    <a:bodyPr/>
                    <a:lstStyle/>
                    <a:p>
                      <a:pPr indent="0" lvl="0" marL="0" rtl="0" algn="ctr">
                        <a:lnSpc>
                          <a:spcPct val="135714"/>
                        </a:lnSpc>
                        <a:spcBef>
                          <a:spcPts val="0"/>
                        </a:spcBef>
                        <a:spcAft>
                          <a:spcPts val="0"/>
                        </a:spcAft>
                        <a:buNone/>
                      </a:pPr>
                      <a:r>
                        <a:rPr lang="es" sz="1600">
                          <a:solidFill>
                            <a:srgbClr val="FF0000"/>
                          </a:solidFill>
                          <a:latin typeface="Consolas"/>
                          <a:ea typeface="Consolas"/>
                          <a:cs typeface="Consolas"/>
                          <a:sym typeface="Consolas"/>
                        </a:rPr>
                        <a:t>$map</a:t>
                      </a:r>
                      <a:r>
                        <a:rPr lang="es" sz="1600">
                          <a:solidFill>
                            <a:srgbClr val="0000FF"/>
                          </a:solidFill>
                          <a:latin typeface="Consolas"/>
                          <a:ea typeface="Consolas"/>
                          <a:cs typeface="Consolas"/>
                          <a:sym typeface="Consolas"/>
                        </a:rPr>
                        <a:t>: (</a:t>
                      </a:r>
                      <a:r>
                        <a:rPr lang="es" sz="1600">
                          <a:solidFill>
                            <a:srgbClr val="FF0000"/>
                          </a:solidFill>
                          <a:latin typeface="Consolas"/>
                          <a:ea typeface="Consolas"/>
                          <a:cs typeface="Consolas"/>
                          <a:sym typeface="Consolas"/>
                        </a:rPr>
                        <a:t>key1</a:t>
                      </a:r>
                      <a:r>
                        <a:rPr lang="es" sz="1600">
                          <a:solidFill>
                            <a:srgbClr val="0000FF"/>
                          </a:solidFill>
                          <a:latin typeface="Consolas"/>
                          <a:ea typeface="Consolas"/>
                          <a:cs typeface="Consolas"/>
                          <a:sym typeface="Consolas"/>
                        </a:rPr>
                        <a:t>: value1, </a:t>
                      </a:r>
                      <a:r>
                        <a:rPr lang="es" sz="1600">
                          <a:solidFill>
                            <a:srgbClr val="FF0000"/>
                          </a:solidFill>
                          <a:latin typeface="Consolas"/>
                          <a:ea typeface="Consolas"/>
                          <a:cs typeface="Consolas"/>
                          <a:sym typeface="Consolas"/>
                        </a:rPr>
                        <a:t>key2</a:t>
                      </a:r>
                      <a:r>
                        <a:rPr lang="es" sz="1600">
                          <a:solidFill>
                            <a:srgbClr val="0000FF"/>
                          </a:solidFill>
                          <a:latin typeface="Consolas"/>
                          <a:ea typeface="Consolas"/>
                          <a:cs typeface="Consolas"/>
                          <a:sym typeface="Consolas"/>
                        </a:rPr>
                        <a:t>: value2, </a:t>
                      </a:r>
                      <a:r>
                        <a:rPr lang="es" sz="1600">
                          <a:solidFill>
                            <a:srgbClr val="FF0000"/>
                          </a:solidFill>
                          <a:latin typeface="Consolas"/>
                          <a:ea typeface="Consolas"/>
                          <a:cs typeface="Consolas"/>
                          <a:sym typeface="Consolas"/>
                        </a:rPr>
                        <a:t>key3</a:t>
                      </a:r>
                      <a:r>
                        <a:rPr lang="es" sz="1600">
                          <a:solidFill>
                            <a:srgbClr val="0000FF"/>
                          </a:solidFill>
                          <a:latin typeface="Consolas"/>
                          <a:ea typeface="Consolas"/>
                          <a:cs typeface="Consolas"/>
                          <a:sym typeface="Consolas"/>
                        </a:rPr>
                        <a:t>: value3);</a:t>
                      </a:r>
                      <a:endParaRPr sz="1600">
                        <a:solidFill>
                          <a:srgbClr val="0000FF"/>
                        </a:solidFill>
                        <a:latin typeface="Consolas"/>
                        <a:ea typeface="Consolas"/>
                        <a:cs typeface="Consolas"/>
                        <a:sym typeface="Consolas"/>
                      </a:endParaRPr>
                    </a:p>
                  </a:txBody>
                  <a:tcPr marT="63500" marB="63500" marR="63500" marL="63500">
                    <a:solidFill>
                      <a:srgbClr val="EEEEEE"/>
                    </a:solidFill>
                  </a:tcPr>
                </a:tc>
              </a:tr>
              <a:tr h="330200">
                <a:tc vMerge="1"/>
              </a:tr>
            </a:tbl>
          </a:graphicData>
        </a:graphic>
      </p:graphicFrame>
      <p:sp>
        <p:nvSpPr>
          <p:cNvPr id="576" name="Google Shape;576;p77"/>
          <p:cNvSpPr txBox="1"/>
          <p:nvPr/>
        </p:nvSpPr>
        <p:spPr>
          <a:xfrm>
            <a:off x="3952675" y="3644075"/>
            <a:ext cx="1524300" cy="42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1350">
                <a:latin typeface="DM Sans"/>
                <a:ea typeface="DM Sans"/>
                <a:cs typeface="DM Sans"/>
                <a:sym typeface="DM Sans"/>
              </a:rPr>
              <a:t>Par clave:valor</a:t>
            </a:r>
            <a:endParaRPr i="1" sz="1350">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Maps</a:t>
            </a:r>
            <a:endParaRPr b="1" i="0" sz="4000" u="none" cap="none" strike="noStrike">
              <a:solidFill>
                <a:schemeClr val="dk1"/>
              </a:solidFill>
              <a:latin typeface="DM Sans"/>
              <a:ea typeface="DM Sans"/>
              <a:cs typeface="DM Sans"/>
              <a:sym typeface="DM Sans"/>
            </a:endParaRPr>
          </a:p>
        </p:txBody>
      </p:sp>
      <p:graphicFrame>
        <p:nvGraphicFramePr>
          <p:cNvPr id="582" name="Google Shape;582;p78"/>
          <p:cNvGraphicFramePr/>
          <p:nvPr/>
        </p:nvGraphicFramePr>
        <p:xfrm>
          <a:off x="633850" y="1258250"/>
          <a:ext cx="3000000" cy="3000000"/>
        </p:xfrm>
        <a:graphic>
          <a:graphicData uri="http://schemas.openxmlformats.org/drawingml/2006/table">
            <a:tbl>
              <a:tblPr>
                <a:noFill/>
                <a:tableStyleId>{B145FC6A-6DB4-4818-96F9-3445A3A90CAD}</a:tableStyleId>
              </a:tblPr>
              <a:tblGrid>
                <a:gridCol w="4102500"/>
              </a:tblGrid>
              <a:tr h="12700">
                <a:tc rowSpan="2">
                  <a:txBody>
                    <a:bodyPr/>
                    <a:lstStyle/>
                    <a:p>
                      <a:pPr indent="0" lvl="0" marL="0" rtl="0" algn="just">
                        <a:lnSpc>
                          <a:spcPct val="135714"/>
                        </a:lnSpc>
                        <a:spcBef>
                          <a:spcPts val="0"/>
                        </a:spcBef>
                        <a:spcAft>
                          <a:spcPts val="0"/>
                        </a:spcAft>
                        <a:buClr>
                          <a:srgbClr val="000000"/>
                        </a:buClr>
                        <a:buSzPts val="1100"/>
                        <a:buFont typeface="Arial"/>
                        <a:buNone/>
                      </a:pPr>
                      <a:r>
                        <a:rPr lang="es">
                          <a:solidFill>
                            <a:srgbClr val="0000FF"/>
                          </a:solidFill>
                          <a:latin typeface="Consolas"/>
                          <a:ea typeface="Consolas"/>
                          <a:cs typeface="Consolas"/>
                          <a:sym typeface="Consolas"/>
                        </a:rPr>
                        <a:t>$</a:t>
                      </a:r>
                      <a:r>
                        <a:rPr lang="es">
                          <a:solidFill>
                            <a:srgbClr val="FF0000"/>
                          </a:solidFill>
                          <a:latin typeface="Consolas"/>
                          <a:ea typeface="Consolas"/>
                          <a:cs typeface="Consolas"/>
                          <a:sym typeface="Consolas"/>
                        </a:rPr>
                        <a:t>redes</a:t>
                      </a:r>
                      <a:r>
                        <a:rPr lang="es">
                          <a:solidFill>
                            <a:srgbClr val="0000FF"/>
                          </a:solidFill>
                          <a:latin typeface="Consolas"/>
                          <a:ea typeface="Consolas"/>
                          <a:cs typeface="Consolas"/>
                          <a:sym typeface="Consolas"/>
                        </a:rPr>
                        <a:t>: ( </a:t>
                      </a:r>
                      <a:r>
                        <a:rPr lang="es">
                          <a:solidFill>
                            <a:srgbClr val="434343"/>
                          </a:solidFill>
                          <a:latin typeface="Consolas"/>
                          <a:ea typeface="Consolas"/>
                          <a:cs typeface="Consolas"/>
                          <a:sym typeface="Consolas"/>
                        </a:rPr>
                        <a:t>/*Declaramos nuestro mapa*/</a:t>
                      </a:r>
                      <a:endParaRPr>
                        <a:solidFill>
                          <a:srgbClr val="434343"/>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a:solidFill>
                            <a:srgbClr val="0000FF"/>
                          </a:solidFill>
                          <a:latin typeface="Consolas"/>
                          <a:ea typeface="Consolas"/>
                          <a:cs typeface="Consolas"/>
                          <a:sym typeface="Consolas"/>
                        </a:rPr>
                        <a:t>        </a:t>
                      </a:r>
                      <a:r>
                        <a:rPr lang="es">
                          <a:solidFill>
                            <a:srgbClr val="FF0000"/>
                          </a:solidFill>
                          <a:latin typeface="Consolas"/>
                          <a:ea typeface="Consolas"/>
                          <a:cs typeface="Consolas"/>
                          <a:sym typeface="Consolas"/>
                        </a:rPr>
                        <a:t>twitter</a:t>
                      </a:r>
                      <a:r>
                        <a:rPr lang="es">
                          <a:solidFill>
                            <a:srgbClr val="0000FF"/>
                          </a:solidFill>
                          <a:latin typeface="Consolas"/>
                          <a:ea typeface="Consolas"/>
                          <a:cs typeface="Consolas"/>
                          <a:sym typeface="Consolas"/>
                        </a:rPr>
                        <a:t>: #55acee,</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a:solidFill>
                            <a:srgbClr val="0000FF"/>
                          </a:solidFill>
                          <a:latin typeface="Consolas"/>
                          <a:ea typeface="Consolas"/>
                          <a:cs typeface="Consolas"/>
                          <a:sym typeface="Consolas"/>
                        </a:rPr>
                        <a:t>        </a:t>
                      </a:r>
                      <a:r>
                        <a:rPr lang="es">
                          <a:solidFill>
                            <a:srgbClr val="FF0000"/>
                          </a:solidFill>
                          <a:latin typeface="Consolas"/>
                          <a:ea typeface="Consolas"/>
                          <a:cs typeface="Consolas"/>
                          <a:sym typeface="Consolas"/>
                        </a:rPr>
                        <a:t>facebook</a:t>
                      </a:r>
                      <a:r>
                        <a:rPr lang="es">
                          <a:solidFill>
                            <a:srgbClr val="0000FF"/>
                          </a:solidFill>
                          <a:latin typeface="Consolas"/>
                          <a:ea typeface="Consolas"/>
                          <a:cs typeface="Consolas"/>
                          <a:sym typeface="Consolas"/>
                        </a:rPr>
                        <a:t>:  #3a5795,</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a:solidFill>
                            <a:srgbClr val="0000FF"/>
                          </a:solidFill>
                          <a:latin typeface="Consolas"/>
                          <a:ea typeface="Consolas"/>
                          <a:cs typeface="Consolas"/>
                          <a:sym typeface="Consolas"/>
                        </a:rPr>
                        <a:t>        </a:t>
                      </a:r>
                      <a:r>
                        <a:rPr lang="es">
                          <a:solidFill>
                            <a:srgbClr val="FF0000"/>
                          </a:solidFill>
                          <a:latin typeface="Consolas"/>
                          <a:ea typeface="Consolas"/>
                          <a:cs typeface="Consolas"/>
                          <a:sym typeface="Consolas"/>
                        </a:rPr>
                        <a:t>send-mail</a:t>
                      </a:r>
                      <a:r>
                        <a:rPr lang="es">
                          <a:solidFill>
                            <a:srgbClr val="0000FF"/>
                          </a:solidFill>
                          <a:latin typeface="Consolas"/>
                          <a:ea typeface="Consolas"/>
                          <a:cs typeface="Consolas"/>
                          <a:sym typeface="Consolas"/>
                        </a:rPr>
                        <a:t>: #C25E30</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 </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434343"/>
                          </a:solidFill>
                          <a:latin typeface="Consolas"/>
                          <a:ea typeface="Consolas"/>
                          <a:cs typeface="Consolas"/>
                          <a:sym typeface="Consolas"/>
                        </a:rPr>
                        <a:t>/*Creamos el bucle para usar los valores del mapa*/</a:t>
                      </a:r>
                      <a:endParaRPr>
                        <a:solidFill>
                          <a:srgbClr val="434343"/>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FF0000"/>
                          </a:solidFill>
                          <a:latin typeface="Consolas"/>
                          <a:ea typeface="Consolas"/>
                          <a:cs typeface="Consolas"/>
                          <a:sym typeface="Consolas"/>
                        </a:rPr>
                        <a:t>@each</a:t>
                      </a:r>
                      <a:r>
                        <a:rPr lang="es">
                          <a:solidFill>
                            <a:srgbClr val="0000FF"/>
                          </a:solidFill>
                          <a:latin typeface="Consolas"/>
                          <a:ea typeface="Consolas"/>
                          <a:cs typeface="Consolas"/>
                          <a:sym typeface="Consolas"/>
                        </a:rPr>
                        <a:t> $</a:t>
                      </a:r>
                      <a:r>
                        <a:rPr lang="es">
                          <a:solidFill>
                            <a:srgbClr val="FF0000"/>
                          </a:solidFill>
                          <a:latin typeface="Consolas"/>
                          <a:ea typeface="Consolas"/>
                          <a:cs typeface="Consolas"/>
                          <a:sym typeface="Consolas"/>
                        </a:rPr>
                        <a:t>red</a:t>
                      </a:r>
                      <a:r>
                        <a:rPr lang="es">
                          <a:solidFill>
                            <a:srgbClr val="0000FF"/>
                          </a:solidFill>
                          <a:latin typeface="Consolas"/>
                          <a:ea typeface="Consolas"/>
                          <a:cs typeface="Consolas"/>
                          <a:sym typeface="Consolas"/>
                        </a:rPr>
                        <a:t>, $</a:t>
                      </a:r>
                      <a:r>
                        <a:rPr lang="es">
                          <a:solidFill>
                            <a:srgbClr val="FF0000"/>
                          </a:solidFill>
                          <a:latin typeface="Consolas"/>
                          <a:ea typeface="Consolas"/>
                          <a:cs typeface="Consolas"/>
                          <a:sym typeface="Consolas"/>
                        </a:rPr>
                        <a:t>color</a:t>
                      </a:r>
                      <a:r>
                        <a:rPr lang="es">
                          <a:solidFill>
                            <a:srgbClr val="0000FF"/>
                          </a:solidFill>
                          <a:latin typeface="Consolas"/>
                          <a:ea typeface="Consolas"/>
                          <a:cs typeface="Consolas"/>
                          <a:sym typeface="Consolas"/>
                        </a:rPr>
                        <a:t> in $</a:t>
                      </a:r>
                      <a:r>
                        <a:rPr lang="es">
                          <a:solidFill>
                            <a:srgbClr val="FF0000"/>
                          </a:solidFill>
                          <a:latin typeface="Consolas"/>
                          <a:ea typeface="Consolas"/>
                          <a:cs typeface="Consolas"/>
                          <a:sym typeface="Consolas"/>
                        </a:rPr>
                        <a:t>redes</a:t>
                      </a:r>
                      <a:r>
                        <a:rPr lang="es">
                          <a:solidFill>
                            <a:srgbClr val="0000FF"/>
                          </a:solidFill>
                          <a:latin typeface="Consolas"/>
                          <a:ea typeface="Consolas"/>
                          <a:cs typeface="Consolas"/>
                          <a:sym typeface="Consolas"/>
                        </a:rPr>
                        <a:t> {</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   .btn--#{$red} {</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       background-color: $</a:t>
                      </a:r>
                      <a:r>
                        <a:rPr lang="es">
                          <a:solidFill>
                            <a:srgbClr val="FF0000"/>
                          </a:solidFill>
                          <a:latin typeface="Consolas"/>
                          <a:ea typeface="Consolas"/>
                          <a:cs typeface="Consolas"/>
                          <a:sym typeface="Consolas"/>
                        </a:rPr>
                        <a:t>color</a:t>
                      </a:r>
                      <a:r>
                        <a:rPr lang="es">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   }</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a:txBody>
                  <a:tcPr marT="63500" marB="63500" marR="63500" marL="63500">
                    <a:solidFill>
                      <a:srgbClr val="EEEEEE"/>
                    </a:solidFill>
                  </a:tcPr>
                </a:tc>
              </a:tr>
              <a:tr h="330200">
                <a:tc vMerge="1"/>
              </a:tr>
            </a:tbl>
          </a:graphicData>
        </a:graphic>
      </p:graphicFrame>
      <p:graphicFrame>
        <p:nvGraphicFramePr>
          <p:cNvPr id="583" name="Google Shape;583;p78"/>
          <p:cNvGraphicFramePr/>
          <p:nvPr/>
        </p:nvGraphicFramePr>
        <p:xfrm>
          <a:off x="4953288" y="773125"/>
          <a:ext cx="3000000" cy="3000000"/>
        </p:xfrm>
        <a:graphic>
          <a:graphicData uri="http://schemas.openxmlformats.org/drawingml/2006/table">
            <a:tbl>
              <a:tblPr>
                <a:noFill/>
                <a:tableStyleId>{B145FC6A-6DB4-4818-96F9-3445A3A90CAD}</a:tableStyleId>
              </a:tblPr>
              <a:tblGrid>
                <a:gridCol w="3607375"/>
              </a:tblGrid>
              <a:tr h="14950">
                <a:tc rowSpan="2">
                  <a:txBody>
                    <a:bodyPr/>
                    <a:lstStyle/>
                    <a:p>
                      <a:pPr indent="0" lvl="0" marL="0" rtl="0" algn="just">
                        <a:lnSpc>
                          <a:spcPct val="135714"/>
                        </a:lnSpc>
                        <a:spcBef>
                          <a:spcPts val="0"/>
                        </a:spcBef>
                        <a:spcAft>
                          <a:spcPts val="0"/>
                        </a:spcAft>
                        <a:buNone/>
                      </a:pPr>
                      <a:r>
                        <a:rPr lang="es">
                          <a:solidFill>
                            <a:srgbClr val="FF0000"/>
                          </a:solidFill>
                          <a:latin typeface="Consolas"/>
                          <a:ea typeface="Consolas"/>
                          <a:cs typeface="Consolas"/>
                          <a:sym typeface="Consolas"/>
                        </a:rPr>
                        <a:t>.btn--twitter</a:t>
                      </a:r>
                      <a:r>
                        <a:rPr lang="es">
                          <a:solidFill>
                            <a:srgbClr val="0000FF"/>
                          </a:solidFill>
                          <a:latin typeface="Consolas"/>
                          <a:ea typeface="Consolas"/>
                          <a:cs typeface="Consolas"/>
                          <a:sym typeface="Consolas"/>
                        </a:rPr>
                        <a:t> {</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   background-color: #55acee;</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FF0000"/>
                          </a:solidFill>
                          <a:latin typeface="Consolas"/>
                          <a:ea typeface="Consolas"/>
                          <a:cs typeface="Consolas"/>
                          <a:sym typeface="Consolas"/>
                        </a:rPr>
                        <a:t>.btn--facebook</a:t>
                      </a:r>
                      <a:r>
                        <a:rPr lang="es">
                          <a:solidFill>
                            <a:srgbClr val="0000FF"/>
                          </a:solidFill>
                          <a:latin typeface="Consolas"/>
                          <a:ea typeface="Consolas"/>
                          <a:cs typeface="Consolas"/>
                          <a:sym typeface="Consolas"/>
                        </a:rPr>
                        <a:t> {</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   background-color: #3a5795;</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FF0000"/>
                          </a:solidFill>
                          <a:latin typeface="Consolas"/>
                          <a:ea typeface="Consolas"/>
                          <a:cs typeface="Consolas"/>
                          <a:sym typeface="Consolas"/>
                        </a:rPr>
                        <a:t>.btn--send-mail </a:t>
                      </a:r>
                      <a:r>
                        <a:rPr lang="es">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   background-color: #C25E30;</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a:txBody>
                  <a:tcPr marT="63500" marB="63500" marR="63500" marL="63500">
                    <a:solidFill>
                      <a:srgbClr val="EEEEEE"/>
                    </a:solidFill>
                  </a:tcPr>
                </a:tc>
              </a:tr>
              <a:tr h="3832525">
                <a:tc vMerge="1"/>
              </a:tr>
            </a:tbl>
          </a:graphicData>
        </a:graphic>
      </p:graphicFrame>
      <p:sp>
        <p:nvSpPr>
          <p:cNvPr id="584" name="Google Shape;584;p78"/>
          <p:cNvSpPr txBox="1"/>
          <p:nvPr/>
        </p:nvSpPr>
        <p:spPr>
          <a:xfrm>
            <a:off x="3994175" y="4315799"/>
            <a:ext cx="920100" cy="389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s" sz="1350">
                <a:latin typeface="DM Sans"/>
                <a:ea typeface="DM Sans"/>
                <a:cs typeface="DM Sans"/>
                <a:sym typeface="DM Sans"/>
              </a:rPr>
              <a:t>SCSS</a:t>
            </a:r>
            <a:endParaRPr sz="1350">
              <a:solidFill>
                <a:srgbClr val="333333"/>
              </a:solidFill>
              <a:latin typeface="DM Sans"/>
              <a:ea typeface="DM Sans"/>
              <a:cs typeface="DM Sans"/>
              <a:sym typeface="DM Sans"/>
            </a:endParaRPr>
          </a:p>
        </p:txBody>
      </p:sp>
      <p:sp>
        <p:nvSpPr>
          <p:cNvPr id="585" name="Google Shape;585;p78"/>
          <p:cNvSpPr txBox="1"/>
          <p:nvPr/>
        </p:nvSpPr>
        <p:spPr>
          <a:xfrm>
            <a:off x="7834350" y="4087199"/>
            <a:ext cx="920100" cy="389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s" sz="1350">
                <a:latin typeface="DM Sans"/>
                <a:ea typeface="DM Sans"/>
                <a:cs typeface="DM Sans"/>
                <a:sym typeface="DM Sans"/>
              </a:rPr>
              <a:t>CSS</a:t>
            </a:r>
            <a:endParaRPr sz="1350">
              <a:solidFill>
                <a:srgbClr val="333333"/>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9"/>
          <p:cNvSpPr txBox="1"/>
          <p:nvPr/>
        </p:nvSpPr>
        <p:spPr>
          <a:xfrm>
            <a:off x="473350" y="619525"/>
            <a:ext cx="8670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Maps-GET()</a:t>
            </a:r>
            <a:endParaRPr b="1" sz="4000">
              <a:solidFill>
                <a:schemeClr val="dk1"/>
              </a:solidFill>
              <a:latin typeface="DM Sans"/>
              <a:ea typeface="DM Sans"/>
              <a:cs typeface="DM Sans"/>
              <a:sym typeface="DM Sans"/>
            </a:endParaRPr>
          </a:p>
        </p:txBody>
      </p:sp>
      <p:sp>
        <p:nvSpPr>
          <p:cNvPr id="591" name="Google Shape;591;p79"/>
          <p:cNvSpPr txBox="1"/>
          <p:nvPr/>
        </p:nvSpPr>
        <p:spPr>
          <a:xfrm>
            <a:off x="3460775" y="4087199"/>
            <a:ext cx="920100" cy="389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s" sz="1350">
                <a:latin typeface="DM Sans"/>
                <a:ea typeface="DM Sans"/>
                <a:cs typeface="DM Sans"/>
                <a:sym typeface="DM Sans"/>
              </a:rPr>
              <a:t>SCSS</a:t>
            </a:r>
            <a:endParaRPr sz="1350">
              <a:solidFill>
                <a:srgbClr val="333333"/>
              </a:solidFill>
              <a:latin typeface="DM Sans"/>
              <a:ea typeface="DM Sans"/>
              <a:cs typeface="DM Sans"/>
              <a:sym typeface="DM Sans"/>
            </a:endParaRPr>
          </a:p>
        </p:txBody>
      </p:sp>
      <p:graphicFrame>
        <p:nvGraphicFramePr>
          <p:cNvPr id="592" name="Google Shape;592;p79"/>
          <p:cNvGraphicFramePr/>
          <p:nvPr/>
        </p:nvGraphicFramePr>
        <p:xfrm>
          <a:off x="624275" y="1301750"/>
          <a:ext cx="3000000" cy="3000000"/>
        </p:xfrm>
        <a:graphic>
          <a:graphicData uri="http://schemas.openxmlformats.org/drawingml/2006/table">
            <a:tbl>
              <a:tblPr>
                <a:noFill/>
                <a:tableStyleId>{B145FC6A-6DB4-4818-96F9-3445A3A90CAD}</a:tableStyleId>
              </a:tblPr>
              <a:tblGrid>
                <a:gridCol w="4022950"/>
              </a:tblGrid>
              <a:tr h="8050">
                <a:tc rowSpan="2">
                  <a:txBody>
                    <a:bodyPr/>
                    <a:lstStyle/>
                    <a:p>
                      <a:pPr indent="0" lvl="0" marL="0" rtl="0" algn="just">
                        <a:lnSpc>
                          <a:spcPct val="135714"/>
                        </a:lnSpc>
                        <a:spcBef>
                          <a:spcPts val="0"/>
                        </a:spcBef>
                        <a:spcAft>
                          <a:spcPts val="0"/>
                        </a:spcAft>
                        <a:buClr>
                          <a:srgbClr val="000000"/>
                        </a:buClr>
                        <a:buSzPts val="1100"/>
                        <a:buFont typeface="Arial"/>
                        <a:buNone/>
                      </a:pPr>
                      <a:r>
                        <a:rPr lang="es" sz="1200">
                          <a:solidFill>
                            <a:srgbClr val="0000FF"/>
                          </a:solidFill>
                          <a:latin typeface="Consolas"/>
                          <a:ea typeface="Consolas"/>
                          <a:cs typeface="Consolas"/>
                          <a:sym typeface="Consolas"/>
                        </a:rPr>
                        <a:t>$estilos: (</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200">
                          <a:solidFill>
                            <a:srgbClr val="0000FF"/>
                          </a:solidFill>
                          <a:latin typeface="Consolas"/>
                          <a:ea typeface="Consolas"/>
                          <a:cs typeface="Consolas"/>
                          <a:sym typeface="Consolas"/>
                        </a:rPr>
                        <a:t>  color: #3673D9,</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200">
                          <a:solidFill>
                            <a:srgbClr val="0000FF"/>
                          </a:solidFill>
                          <a:latin typeface="Consolas"/>
                          <a:ea typeface="Consolas"/>
                          <a:cs typeface="Consolas"/>
                          <a:sym typeface="Consolas"/>
                        </a:rPr>
                        <a:t>  centro: center,</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200">
                          <a:solidFill>
                            <a:srgbClr val="0000FF"/>
                          </a:solidFill>
                          <a:latin typeface="Consolas"/>
                          <a:ea typeface="Consolas"/>
                          <a:cs typeface="Consolas"/>
                          <a:sym typeface="Consolas"/>
                        </a:rPr>
                        <a:t>  tFuente: 35px,</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200">
                          <a:solidFill>
                            <a:srgbClr val="0000FF"/>
                          </a:solidFill>
                          <a:latin typeface="Consolas"/>
                          <a:ea typeface="Consolas"/>
                          <a:cs typeface="Consolas"/>
                          <a:sym typeface="Consolas"/>
                        </a:rPr>
                        <a:t>  1rem : 1rem</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200">
                          <a:solidFill>
                            <a:srgbClr val="0000FF"/>
                          </a:solidFill>
                          <a:latin typeface="Consolas"/>
                          <a:ea typeface="Consolas"/>
                          <a:cs typeface="Consolas"/>
                          <a:sym typeface="Consolas"/>
                        </a:rPr>
                        <a:t>);</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200">
                          <a:solidFill>
                            <a:srgbClr val="0000FF"/>
                          </a:solidFill>
                          <a:latin typeface="Consolas"/>
                          <a:ea typeface="Consolas"/>
                          <a:cs typeface="Consolas"/>
                          <a:sym typeface="Consolas"/>
                        </a:rPr>
                        <a:t>div {</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200">
                          <a:solidFill>
                            <a:srgbClr val="0000FF"/>
                          </a:solidFill>
                          <a:latin typeface="Consolas"/>
                          <a:ea typeface="Consolas"/>
                          <a:cs typeface="Consolas"/>
                          <a:sym typeface="Consolas"/>
                        </a:rPr>
                        <a:t>  background-color: map-get($estilos, color);</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200">
                          <a:solidFill>
                            <a:srgbClr val="0000FF"/>
                          </a:solidFill>
                          <a:latin typeface="Consolas"/>
                          <a:ea typeface="Consolas"/>
                          <a:cs typeface="Consolas"/>
                          <a:sym typeface="Consolas"/>
                        </a:rPr>
                        <a:t>  text-align: map-get($estilos, centro);</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200">
                          <a:solidFill>
                            <a:srgbClr val="0000FF"/>
                          </a:solidFill>
                          <a:latin typeface="Consolas"/>
                          <a:ea typeface="Consolas"/>
                          <a:cs typeface="Consolas"/>
                          <a:sym typeface="Consolas"/>
                        </a:rPr>
                        <a:t>  padding: map-get($estilos, 1rem);</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200">
                          <a:solidFill>
                            <a:srgbClr val="0000FF"/>
                          </a:solidFill>
                          <a:latin typeface="Consolas"/>
                          <a:ea typeface="Consolas"/>
                          <a:cs typeface="Consolas"/>
                          <a:sym typeface="Consolas"/>
                        </a:rPr>
                        <a:t>  font-size:map-get($estilos, tFuente);</a:t>
                      </a:r>
                      <a:endParaRPr sz="12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200">
                          <a:solidFill>
                            <a:srgbClr val="0000FF"/>
                          </a:solidFill>
                          <a:latin typeface="Consolas"/>
                          <a:ea typeface="Consolas"/>
                          <a:cs typeface="Consolas"/>
                          <a:sym typeface="Consolas"/>
                        </a:rPr>
                        <a:t>}</a:t>
                      </a:r>
                      <a:endParaRPr sz="1200">
                        <a:solidFill>
                          <a:srgbClr val="0000FF"/>
                        </a:solidFill>
                        <a:latin typeface="Consolas"/>
                        <a:ea typeface="Consolas"/>
                        <a:cs typeface="Consolas"/>
                        <a:sym typeface="Consolas"/>
                      </a:endParaRPr>
                    </a:p>
                  </a:txBody>
                  <a:tcPr marT="63500" marB="63500" marR="63500" marL="63500">
                    <a:solidFill>
                      <a:srgbClr val="EEEEEE"/>
                    </a:solidFill>
                  </a:tcPr>
                </a:tc>
              </a:tr>
              <a:tr h="3777575">
                <a:tc vMerge="1"/>
              </a:tr>
            </a:tbl>
          </a:graphicData>
        </a:graphic>
      </p:graphicFrame>
      <p:sp>
        <p:nvSpPr>
          <p:cNvPr id="593" name="Google Shape;593;p79"/>
          <p:cNvSpPr txBox="1"/>
          <p:nvPr/>
        </p:nvSpPr>
        <p:spPr>
          <a:xfrm>
            <a:off x="3828175" y="4485199"/>
            <a:ext cx="920100" cy="389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s" sz="1350">
                <a:latin typeface="DM Sans"/>
                <a:ea typeface="DM Sans"/>
                <a:cs typeface="DM Sans"/>
                <a:sym typeface="DM Sans"/>
              </a:rPr>
              <a:t>SCSS</a:t>
            </a:r>
            <a:endParaRPr sz="1350">
              <a:solidFill>
                <a:srgbClr val="333333"/>
              </a:solidFill>
              <a:latin typeface="DM Sans"/>
              <a:ea typeface="DM Sans"/>
              <a:cs typeface="DM Sans"/>
              <a:sym typeface="DM Sans"/>
            </a:endParaRPr>
          </a:p>
        </p:txBody>
      </p:sp>
      <p:graphicFrame>
        <p:nvGraphicFramePr>
          <p:cNvPr id="594" name="Google Shape;594;p79"/>
          <p:cNvGraphicFramePr/>
          <p:nvPr/>
        </p:nvGraphicFramePr>
        <p:xfrm>
          <a:off x="5097113" y="1896463"/>
          <a:ext cx="3000000" cy="3000000"/>
        </p:xfrm>
        <a:graphic>
          <a:graphicData uri="http://schemas.openxmlformats.org/drawingml/2006/table">
            <a:tbl>
              <a:tblPr>
                <a:noFill/>
                <a:tableStyleId>{B145FC6A-6DB4-4818-96F9-3445A3A90CAD}</a:tableStyleId>
              </a:tblPr>
              <a:tblGrid>
                <a:gridCol w="3607375"/>
              </a:tblGrid>
              <a:tr h="103900">
                <a:tc rowSpan="2">
                  <a:txBody>
                    <a:bodyPr/>
                    <a:lstStyle/>
                    <a:p>
                      <a:pPr indent="0" lvl="0" marL="0" rtl="0" algn="just">
                        <a:lnSpc>
                          <a:spcPct val="135714"/>
                        </a:lnSpc>
                        <a:spcBef>
                          <a:spcPts val="0"/>
                        </a:spcBef>
                        <a:spcAft>
                          <a:spcPts val="0"/>
                        </a:spcAft>
                        <a:buNone/>
                      </a:pPr>
                      <a:r>
                        <a:rPr lang="es">
                          <a:solidFill>
                            <a:srgbClr val="FF0000"/>
                          </a:solidFill>
                          <a:latin typeface="Consolas"/>
                          <a:ea typeface="Consolas"/>
                          <a:cs typeface="Consolas"/>
                          <a:sym typeface="Consolas"/>
                        </a:rPr>
                        <a:t>div</a:t>
                      </a:r>
                      <a:r>
                        <a:rPr lang="es">
                          <a:solidFill>
                            <a:srgbClr val="0000FF"/>
                          </a:solidFill>
                          <a:latin typeface="Consolas"/>
                          <a:ea typeface="Consolas"/>
                          <a:cs typeface="Consolas"/>
                          <a:sym typeface="Consolas"/>
                        </a:rPr>
                        <a:t> {</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   background-color:#3673D9;</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   text-align:center;</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   padding:1rem;</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   font-size:35px;</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t/>
                      </a:r>
                      <a:endParaRPr>
                        <a:solidFill>
                          <a:srgbClr val="0000FF"/>
                        </a:solidFill>
                        <a:latin typeface="Didact Gothic"/>
                        <a:ea typeface="Didact Gothic"/>
                        <a:cs typeface="Didact Gothic"/>
                        <a:sym typeface="Didact Gothic"/>
                      </a:endParaRPr>
                    </a:p>
                  </a:txBody>
                  <a:tcPr marT="63500" marB="63500" marR="63500" marL="63500">
                    <a:solidFill>
                      <a:srgbClr val="EEEEEE"/>
                    </a:solidFill>
                  </a:tcPr>
                </a:tc>
              </a:tr>
              <a:tr h="2086825">
                <a:tc vMerge="1"/>
              </a:tr>
            </a:tbl>
          </a:graphicData>
        </a:graphic>
      </p:graphicFrame>
      <p:sp>
        <p:nvSpPr>
          <p:cNvPr id="595" name="Google Shape;595;p79"/>
          <p:cNvSpPr txBox="1"/>
          <p:nvPr/>
        </p:nvSpPr>
        <p:spPr>
          <a:xfrm>
            <a:off x="7978913" y="3697799"/>
            <a:ext cx="920100" cy="389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s" sz="1350">
                <a:latin typeface="DM Sans"/>
                <a:ea typeface="DM Sans"/>
                <a:cs typeface="DM Sans"/>
                <a:sym typeface="DM Sans"/>
              </a:rPr>
              <a:t>CSS</a:t>
            </a:r>
            <a:endParaRPr sz="1350">
              <a:solidFill>
                <a:srgbClr val="333333"/>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0"/>
          <p:cNvSpPr txBox="1"/>
          <p:nvPr/>
        </p:nvSpPr>
        <p:spPr>
          <a:xfrm>
            <a:off x="476250" y="274700"/>
            <a:ext cx="8670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Maps en Bootstrap</a:t>
            </a:r>
            <a:endParaRPr b="1" sz="4000">
              <a:solidFill>
                <a:schemeClr val="dk1"/>
              </a:solidFill>
              <a:latin typeface="DM Sans"/>
              <a:ea typeface="DM Sans"/>
              <a:cs typeface="DM Sans"/>
              <a:sym typeface="DM Sans"/>
            </a:endParaRPr>
          </a:p>
        </p:txBody>
      </p:sp>
      <p:pic>
        <p:nvPicPr>
          <p:cNvPr id="601" name="Google Shape;601;p80"/>
          <p:cNvPicPr preferRelativeResize="0"/>
          <p:nvPr/>
        </p:nvPicPr>
        <p:blipFill>
          <a:blip r:embed="rId3">
            <a:alphaModFix/>
          </a:blip>
          <a:stretch>
            <a:fillRect/>
          </a:stretch>
        </p:blipFill>
        <p:spPr>
          <a:xfrm>
            <a:off x="424950" y="1375625"/>
            <a:ext cx="4147049" cy="3310500"/>
          </a:xfrm>
          <a:prstGeom prst="rect">
            <a:avLst/>
          </a:prstGeom>
          <a:noFill/>
          <a:ln>
            <a:noFill/>
          </a:ln>
        </p:spPr>
      </p:pic>
      <p:pic>
        <p:nvPicPr>
          <p:cNvPr id="602" name="Google Shape;602;p80"/>
          <p:cNvPicPr preferRelativeResize="0"/>
          <p:nvPr/>
        </p:nvPicPr>
        <p:blipFill>
          <a:blip r:embed="rId4">
            <a:alphaModFix/>
          </a:blip>
          <a:stretch>
            <a:fillRect/>
          </a:stretch>
        </p:blipFill>
        <p:spPr>
          <a:xfrm>
            <a:off x="4692899" y="1598100"/>
            <a:ext cx="4146301" cy="286555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1"/>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608" name="Google Shape;608;p81"/>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Extend</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nvSpPr>
        <p:spPr>
          <a:xfrm>
            <a:off x="1393338" y="20985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PRE-Procesadores CSS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Extend</a:t>
            </a:r>
            <a:endParaRPr b="1" i="0" sz="4000" u="none" cap="none" strike="noStrike">
              <a:solidFill>
                <a:schemeClr val="dk1"/>
              </a:solidFill>
              <a:latin typeface="DM Sans"/>
              <a:ea typeface="DM Sans"/>
              <a:cs typeface="DM Sans"/>
              <a:sym typeface="DM Sans"/>
            </a:endParaRPr>
          </a:p>
        </p:txBody>
      </p:sp>
      <p:sp>
        <p:nvSpPr>
          <p:cNvPr id="619" name="Google Shape;619;p83"/>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 menudo, al diseñar una página </a:t>
            </a:r>
            <a:r>
              <a:rPr b="1" lang="es" sz="1350">
                <a:latin typeface="DM Sans"/>
                <a:ea typeface="DM Sans"/>
                <a:cs typeface="DM Sans"/>
                <a:sym typeface="DM Sans"/>
              </a:rPr>
              <a:t>una clase debe tener todos los estilos de otra clase</a:t>
            </a:r>
            <a:r>
              <a:rPr lang="es" sz="1350">
                <a:latin typeface="DM Sans"/>
                <a:ea typeface="DM Sans"/>
                <a:cs typeface="DM Sans"/>
                <a:sym typeface="DM Sans"/>
              </a:rPr>
              <a:t>, así como </a:t>
            </a:r>
            <a:r>
              <a:rPr b="1" lang="es" sz="1350">
                <a:latin typeface="DM Sans"/>
                <a:ea typeface="DM Sans"/>
                <a:cs typeface="DM Sans"/>
                <a:sym typeface="DM Sans"/>
              </a:rPr>
              <a:t>sus propios estilos específicos</a:t>
            </a:r>
            <a:r>
              <a:rPr lang="es" sz="1350">
                <a:latin typeface="DM Sans"/>
                <a:ea typeface="DM Sans"/>
                <a:cs typeface="DM Sans"/>
                <a:sym typeface="DM Sans"/>
              </a:rPr>
              <a:t>. En esos casos usamos </a:t>
            </a:r>
            <a:r>
              <a:rPr b="1" lang="es" sz="1350">
                <a:latin typeface="DM Sans"/>
                <a:ea typeface="DM Sans"/>
                <a:cs typeface="DM Sans"/>
                <a:sym typeface="DM Sans"/>
              </a:rPr>
              <a:t>@extend</a:t>
            </a:r>
            <a:r>
              <a:rPr lang="es" sz="1350">
                <a:latin typeface="DM Sans"/>
                <a:ea typeface="DM Sans"/>
                <a:cs typeface="DM Sans"/>
                <a:sym typeface="DM Sans"/>
              </a:rPr>
              <a:t>, para traer los estilos de otra clase. </a:t>
            </a:r>
            <a:endParaRPr b="0" i="0" sz="1350" u="none" cap="none" strike="noStrike">
              <a:solidFill>
                <a:srgbClr val="000000"/>
              </a:solidFill>
              <a:latin typeface="DM Sans"/>
              <a:ea typeface="DM Sans"/>
              <a:cs typeface="DM Sans"/>
              <a:sym typeface="DM Sans"/>
            </a:endParaRPr>
          </a:p>
        </p:txBody>
      </p:sp>
      <p:sp>
        <p:nvSpPr>
          <p:cNvPr id="620" name="Google Shape;620;p83"/>
          <p:cNvSpPr txBox="1"/>
          <p:nvPr/>
        </p:nvSpPr>
        <p:spPr>
          <a:xfrm>
            <a:off x="4527575"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Por ejemplo, la metodología </a:t>
            </a:r>
            <a:r>
              <a:rPr b="1" lang="es" sz="1350">
                <a:latin typeface="DM Sans"/>
                <a:ea typeface="DM Sans"/>
                <a:cs typeface="DM Sans"/>
                <a:sym typeface="DM Sans"/>
              </a:rPr>
              <a:t>BEM</a:t>
            </a:r>
            <a:r>
              <a:rPr lang="es" sz="1350">
                <a:latin typeface="DM Sans"/>
                <a:ea typeface="DM Sans"/>
                <a:cs typeface="DM Sans"/>
                <a:sym typeface="DM Sans"/>
              </a:rPr>
              <a:t> fomenta las clases modificadoras que van en los mismos elementos que las clases de bloque o elemento.  Pero esto puede crear HTML desordenado, es propenso a errores al olvidar incluir ambas clases, y puede traer problemas de estilo no semántico a su marcado.</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Extend</a:t>
            </a:r>
            <a:endParaRPr b="1" i="0" sz="4000" u="none" cap="none" strike="noStrike">
              <a:solidFill>
                <a:schemeClr val="dk1"/>
              </a:solidFill>
              <a:latin typeface="DM Sans"/>
              <a:ea typeface="DM Sans"/>
              <a:cs typeface="DM Sans"/>
              <a:sym typeface="DM Sans"/>
            </a:endParaRPr>
          </a:p>
        </p:txBody>
      </p:sp>
      <p:graphicFrame>
        <p:nvGraphicFramePr>
          <p:cNvPr id="626" name="Google Shape;626;p84"/>
          <p:cNvGraphicFramePr/>
          <p:nvPr/>
        </p:nvGraphicFramePr>
        <p:xfrm>
          <a:off x="551100" y="1543425"/>
          <a:ext cx="3000000" cy="3000000"/>
        </p:xfrm>
        <a:graphic>
          <a:graphicData uri="http://schemas.openxmlformats.org/drawingml/2006/table">
            <a:tbl>
              <a:tblPr>
                <a:noFill/>
                <a:tableStyleId>{B145FC6A-6DB4-4818-96F9-3445A3A90CAD}</a:tableStyleId>
              </a:tblPr>
              <a:tblGrid>
                <a:gridCol w="8141100"/>
              </a:tblGrid>
              <a:tr h="17900">
                <a:tc rowSpan="2">
                  <a:txBody>
                    <a:bodyPr/>
                    <a:lstStyle/>
                    <a:p>
                      <a:pPr indent="0" lvl="0" marL="0" rtl="0" algn="l">
                        <a:lnSpc>
                          <a:spcPct val="135714"/>
                        </a:lnSpc>
                        <a:spcBef>
                          <a:spcPts val="0"/>
                        </a:spcBef>
                        <a:spcAft>
                          <a:spcPts val="0"/>
                        </a:spcAft>
                        <a:buClr>
                          <a:schemeClr val="dk1"/>
                        </a:buClr>
                        <a:buSzPts val="1100"/>
                        <a:buFont typeface="Arial"/>
                        <a:buNone/>
                      </a:pPr>
                      <a:r>
                        <a:rPr lang="es" sz="1600">
                          <a:solidFill>
                            <a:srgbClr val="0000FF"/>
                          </a:solidFill>
                          <a:latin typeface="Consolas"/>
                          <a:ea typeface="Consolas"/>
                          <a:cs typeface="Consolas"/>
                          <a:sym typeface="Consolas"/>
                        </a:rPr>
                        <a:t>    &lt;div&gt;</a:t>
                      </a:r>
                      <a:endParaRPr sz="1600">
                        <a:solidFill>
                          <a:srgbClr val="0000FF"/>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 sz="1600">
                          <a:solidFill>
                            <a:srgbClr val="0000FF"/>
                          </a:solidFill>
                          <a:latin typeface="Consolas"/>
                          <a:ea typeface="Consolas"/>
                          <a:cs typeface="Consolas"/>
                          <a:sym typeface="Consolas"/>
                        </a:rPr>
                        <a:t>        &lt;button class="boton"&gt;Botón&lt;/button&gt;</a:t>
                      </a:r>
                      <a:endParaRPr sz="1600">
                        <a:solidFill>
                          <a:srgbClr val="0000FF"/>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 sz="1600">
                          <a:solidFill>
                            <a:srgbClr val="0000FF"/>
                          </a:solidFill>
                          <a:latin typeface="Consolas"/>
                          <a:ea typeface="Consolas"/>
                          <a:cs typeface="Consolas"/>
                          <a:sym typeface="Consolas"/>
                        </a:rPr>
                        <a:t>        &lt;button class="boton boton--aceptar"&gt;Aceptar&lt;/button&gt;</a:t>
                      </a:r>
                      <a:endParaRPr sz="1600">
                        <a:solidFill>
                          <a:srgbClr val="0000FF"/>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 sz="1600">
                          <a:solidFill>
                            <a:srgbClr val="0000FF"/>
                          </a:solidFill>
                          <a:latin typeface="Consolas"/>
                          <a:ea typeface="Consolas"/>
                          <a:cs typeface="Consolas"/>
                          <a:sym typeface="Consolas"/>
                        </a:rPr>
                        <a:t>        &lt;button class="boton boton--cancelar"&gt;Cancelar&lt;/button&gt;</a:t>
                      </a:r>
                      <a:endParaRPr sz="1600">
                        <a:solidFill>
                          <a:srgbClr val="0000FF"/>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 sz="1600">
                          <a:solidFill>
                            <a:srgbClr val="0000FF"/>
                          </a:solidFill>
                          <a:latin typeface="Consolas"/>
                          <a:ea typeface="Consolas"/>
                          <a:cs typeface="Consolas"/>
                          <a:sym typeface="Consolas"/>
                        </a:rPr>
                        <a:t>    &lt;/div&gt;</a:t>
                      </a:r>
                      <a:endParaRPr sz="1600">
                        <a:solidFill>
                          <a:srgbClr val="0000FF"/>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600">
                        <a:solidFill>
                          <a:srgbClr val="0000FF"/>
                        </a:solidFill>
                        <a:latin typeface="Consolas"/>
                        <a:ea typeface="Consolas"/>
                        <a:cs typeface="Consolas"/>
                        <a:sym typeface="Consolas"/>
                      </a:endParaRPr>
                    </a:p>
                  </a:txBody>
                  <a:tcPr marT="63500" marB="63500" marR="63500" marL="63500">
                    <a:solidFill>
                      <a:srgbClr val="EEEEEE"/>
                    </a:solidFill>
                  </a:tcPr>
                </a:tc>
              </a:tr>
              <a:tr h="2511575">
                <a:tc vMerge="1"/>
              </a:tr>
            </a:tbl>
          </a:graphicData>
        </a:graphic>
      </p:graphicFrame>
      <p:sp>
        <p:nvSpPr>
          <p:cNvPr id="627" name="Google Shape;627;p84"/>
          <p:cNvSpPr txBox="1"/>
          <p:nvPr/>
        </p:nvSpPr>
        <p:spPr>
          <a:xfrm>
            <a:off x="3344475" y="3528800"/>
            <a:ext cx="861600" cy="496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350">
                <a:latin typeface="DM Sans"/>
                <a:ea typeface="DM Sans"/>
                <a:cs typeface="DM Sans"/>
                <a:sym typeface="DM Sans"/>
              </a:rPr>
              <a:t>HTML</a:t>
            </a:r>
            <a:endParaRPr sz="1350">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p85"/>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aphicFrame>
        <p:nvGraphicFramePr>
          <p:cNvPr id="633" name="Google Shape;633;p85"/>
          <p:cNvGraphicFramePr/>
          <p:nvPr/>
        </p:nvGraphicFramePr>
        <p:xfrm>
          <a:off x="769212" y="12275"/>
          <a:ext cx="3000000" cy="3000000"/>
        </p:xfrm>
        <a:graphic>
          <a:graphicData uri="http://schemas.openxmlformats.org/drawingml/2006/table">
            <a:tbl>
              <a:tblPr>
                <a:noFill/>
                <a:tableStyleId>{B145FC6A-6DB4-4818-96F9-3445A3A90CAD}</a:tableStyleId>
              </a:tblPr>
              <a:tblGrid>
                <a:gridCol w="2579350"/>
              </a:tblGrid>
              <a:tr h="12275">
                <a:tc rowSpan="2">
                  <a:txBody>
                    <a:bodyPr/>
                    <a:lstStyle/>
                    <a:p>
                      <a:pPr indent="0" lvl="0" marL="0" rtl="0" algn="just">
                        <a:lnSpc>
                          <a:spcPct val="135714"/>
                        </a:lnSpc>
                        <a:spcBef>
                          <a:spcPts val="0"/>
                        </a:spcBef>
                        <a:spcAft>
                          <a:spcPts val="0"/>
                        </a:spcAft>
                        <a:buClr>
                          <a:srgbClr val="000000"/>
                        </a:buClr>
                        <a:buSzPts val="1100"/>
                        <a:buFont typeface="Arial"/>
                        <a:buNone/>
                      </a:pPr>
                      <a:r>
                        <a:rPr lang="es" sz="1050">
                          <a:solidFill>
                            <a:srgbClr val="0000FF"/>
                          </a:solidFill>
                          <a:latin typeface="Consolas"/>
                          <a:ea typeface="Consolas"/>
                          <a:cs typeface="Consolas"/>
                          <a:sym typeface="Consolas"/>
                        </a:rPr>
                        <a:t>.boton {</a:t>
                      </a:r>
                      <a:endParaRPr sz="10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50">
                          <a:solidFill>
                            <a:srgbClr val="0000FF"/>
                          </a:solidFill>
                          <a:latin typeface="Consolas"/>
                          <a:ea typeface="Consolas"/>
                          <a:cs typeface="Consolas"/>
                          <a:sym typeface="Consolas"/>
                        </a:rPr>
                        <a:t>	width:200px;</a:t>
                      </a:r>
                      <a:endParaRPr sz="10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50">
                          <a:solidFill>
                            <a:srgbClr val="0000FF"/>
                          </a:solidFill>
                          <a:latin typeface="Consolas"/>
                          <a:ea typeface="Consolas"/>
                          <a:cs typeface="Consolas"/>
                          <a:sym typeface="Consolas"/>
                        </a:rPr>
                        <a:t>	height:50px;</a:t>
                      </a:r>
                      <a:endParaRPr sz="10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50">
                          <a:solidFill>
                            <a:srgbClr val="0000FF"/>
                          </a:solidFill>
                          <a:latin typeface="Consolas"/>
                          <a:ea typeface="Consolas"/>
                          <a:cs typeface="Consolas"/>
                          <a:sym typeface="Consolas"/>
                        </a:rPr>
                        <a:t>	background-color:white;</a:t>
                      </a:r>
                      <a:endParaRPr sz="10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50">
                          <a:solidFill>
                            <a:srgbClr val="0000FF"/>
                          </a:solidFill>
                          <a:latin typeface="Consolas"/>
                          <a:ea typeface="Consolas"/>
                          <a:cs typeface="Consolas"/>
                          <a:sym typeface="Consolas"/>
                        </a:rPr>
                        <a:t>	text-align:center;</a:t>
                      </a:r>
                      <a:endParaRPr sz="10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50">
                          <a:solidFill>
                            <a:srgbClr val="0000FF"/>
                          </a:solidFill>
                          <a:latin typeface="Consolas"/>
                          <a:ea typeface="Consolas"/>
                          <a:cs typeface="Consolas"/>
                          <a:sym typeface="Consolas"/>
                        </a:rPr>
                        <a:t>	color:black;</a:t>
                      </a:r>
                      <a:endParaRPr sz="10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50">
                          <a:solidFill>
                            <a:srgbClr val="0000FF"/>
                          </a:solidFill>
                          <a:latin typeface="Consolas"/>
                          <a:ea typeface="Consolas"/>
                          <a:cs typeface="Consolas"/>
                          <a:sym typeface="Consolas"/>
                        </a:rPr>
                        <a:t>	border-radius:20px;</a:t>
                      </a:r>
                      <a:endParaRPr sz="10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50">
                          <a:solidFill>
                            <a:srgbClr val="0000FF"/>
                          </a:solidFill>
                          <a:latin typeface="Consolas"/>
                          <a:ea typeface="Consolas"/>
                          <a:cs typeface="Consolas"/>
                          <a:sym typeface="Consolas"/>
                        </a:rPr>
                        <a:t>	border:1px solid black;</a:t>
                      </a:r>
                      <a:endParaRPr sz="10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50">
                          <a:solidFill>
                            <a:srgbClr val="0000FF"/>
                          </a:solidFill>
                          <a:latin typeface="Consolas"/>
                          <a:ea typeface="Consolas"/>
                          <a:cs typeface="Consolas"/>
                          <a:sym typeface="Consolas"/>
                        </a:rPr>
                        <a:t>}</a:t>
                      </a:r>
                      <a:endParaRPr sz="10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t/>
                      </a:r>
                      <a:endParaRPr sz="10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50">
                          <a:solidFill>
                            <a:srgbClr val="0000FF"/>
                          </a:solidFill>
                          <a:latin typeface="Consolas"/>
                          <a:ea typeface="Consolas"/>
                          <a:cs typeface="Consolas"/>
                          <a:sym typeface="Consolas"/>
                        </a:rPr>
                        <a:t>.boton--aceptar{</a:t>
                      </a:r>
                      <a:endParaRPr sz="10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50">
                          <a:solidFill>
                            <a:srgbClr val="0000FF"/>
                          </a:solidFill>
                          <a:latin typeface="Consolas"/>
                          <a:ea typeface="Consolas"/>
                          <a:cs typeface="Consolas"/>
                          <a:sym typeface="Consolas"/>
                        </a:rPr>
                        <a:t>	@extend .boton;</a:t>
                      </a:r>
                      <a:endParaRPr sz="10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50">
                          <a:solidFill>
                            <a:srgbClr val="0000FF"/>
                          </a:solidFill>
                          <a:latin typeface="Consolas"/>
                          <a:ea typeface="Consolas"/>
                          <a:cs typeface="Consolas"/>
                          <a:sym typeface="Consolas"/>
                        </a:rPr>
                        <a:t>	background-color:green;</a:t>
                      </a:r>
                      <a:endParaRPr sz="10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50">
                          <a:solidFill>
                            <a:srgbClr val="0000FF"/>
                          </a:solidFill>
                          <a:latin typeface="Consolas"/>
                          <a:ea typeface="Consolas"/>
                          <a:cs typeface="Consolas"/>
                          <a:sym typeface="Consolas"/>
                        </a:rPr>
                        <a:t>	color:yellow;</a:t>
                      </a:r>
                      <a:endParaRPr sz="10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50">
                          <a:solidFill>
                            <a:srgbClr val="0000FF"/>
                          </a:solidFill>
                          <a:latin typeface="Consolas"/>
                          <a:ea typeface="Consolas"/>
                          <a:cs typeface="Consolas"/>
                          <a:sym typeface="Consolas"/>
                        </a:rPr>
                        <a:t>}</a:t>
                      </a:r>
                      <a:endParaRPr sz="10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t/>
                      </a:r>
                      <a:endParaRPr sz="10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50">
                          <a:solidFill>
                            <a:srgbClr val="0000FF"/>
                          </a:solidFill>
                          <a:latin typeface="Consolas"/>
                          <a:ea typeface="Consolas"/>
                          <a:cs typeface="Consolas"/>
                          <a:sym typeface="Consolas"/>
                        </a:rPr>
                        <a:t>.boton--cancelar{</a:t>
                      </a:r>
                      <a:endParaRPr sz="10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50">
                          <a:solidFill>
                            <a:srgbClr val="0000FF"/>
                          </a:solidFill>
                          <a:latin typeface="Consolas"/>
                          <a:ea typeface="Consolas"/>
                          <a:cs typeface="Consolas"/>
                          <a:sym typeface="Consolas"/>
                        </a:rPr>
                        <a:t>	@extend .boton;</a:t>
                      </a:r>
                      <a:endParaRPr sz="10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50">
                          <a:solidFill>
                            <a:srgbClr val="0000FF"/>
                          </a:solidFill>
                          <a:latin typeface="Consolas"/>
                          <a:ea typeface="Consolas"/>
                          <a:cs typeface="Consolas"/>
                          <a:sym typeface="Consolas"/>
                        </a:rPr>
                        <a:t>	background-color:red;</a:t>
                      </a:r>
                      <a:endParaRPr sz="10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50">
                          <a:solidFill>
                            <a:srgbClr val="0000FF"/>
                          </a:solidFill>
                          <a:latin typeface="Consolas"/>
                          <a:ea typeface="Consolas"/>
                          <a:cs typeface="Consolas"/>
                          <a:sym typeface="Consolas"/>
                        </a:rPr>
                        <a:t>	color:yellow;</a:t>
                      </a:r>
                      <a:endParaRPr sz="10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050">
                          <a:solidFill>
                            <a:srgbClr val="0000FF"/>
                          </a:solidFill>
                          <a:latin typeface="Consolas"/>
                          <a:ea typeface="Consolas"/>
                          <a:cs typeface="Consolas"/>
                          <a:sym typeface="Consolas"/>
                        </a:rPr>
                        <a:t>}</a:t>
                      </a:r>
                      <a:endParaRPr sz="1050">
                        <a:solidFill>
                          <a:srgbClr val="0000FF"/>
                        </a:solidFill>
                        <a:latin typeface="Consolas"/>
                        <a:ea typeface="Consolas"/>
                        <a:cs typeface="Consolas"/>
                        <a:sym typeface="Consolas"/>
                      </a:endParaRPr>
                    </a:p>
                  </a:txBody>
                  <a:tcPr marT="63500" marB="63500" marR="63500" marL="63500">
                    <a:solidFill>
                      <a:srgbClr val="EEEEEE"/>
                    </a:solidFill>
                  </a:tcPr>
                </a:tc>
              </a:tr>
              <a:tr h="5131225">
                <a:tc vMerge="1"/>
              </a:tr>
            </a:tbl>
          </a:graphicData>
        </a:graphic>
      </p:graphicFrame>
      <p:graphicFrame>
        <p:nvGraphicFramePr>
          <p:cNvPr id="634" name="Google Shape;634;p85"/>
          <p:cNvGraphicFramePr/>
          <p:nvPr/>
        </p:nvGraphicFramePr>
        <p:xfrm>
          <a:off x="4732125" y="158750"/>
          <a:ext cx="3000000" cy="3000000"/>
        </p:xfrm>
        <a:graphic>
          <a:graphicData uri="http://schemas.openxmlformats.org/drawingml/2006/table">
            <a:tbl>
              <a:tblPr>
                <a:noFill/>
                <a:tableStyleId>{B145FC6A-6DB4-4818-96F9-3445A3A90CAD}</a:tableStyleId>
              </a:tblPr>
              <a:tblGrid>
                <a:gridCol w="3163200"/>
              </a:tblGrid>
              <a:tr h="9550">
                <a:tc rowSpan="2">
                  <a:txBody>
                    <a:bodyPr/>
                    <a:lstStyle/>
                    <a:p>
                      <a:pPr indent="0" lvl="0" marL="0" rtl="0" algn="just">
                        <a:lnSpc>
                          <a:spcPct val="135714"/>
                        </a:lnSpc>
                        <a:spcBef>
                          <a:spcPts val="0"/>
                        </a:spcBef>
                        <a:spcAft>
                          <a:spcPts val="0"/>
                        </a:spcAft>
                        <a:buClr>
                          <a:srgbClr val="000000"/>
                        </a:buClr>
                        <a:buSzPts val="1100"/>
                        <a:buFont typeface="Arial"/>
                        <a:buNone/>
                      </a:pPr>
                      <a:r>
                        <a:rPr lang="es" sz="1150">
                          <a:solidFill>
                            <a:srgbClr val="FF0000"/>
                          </a:solidFill>
                          <a:latin typeface="Consolas"/>
                          <a:ea typeface="Consolas"/>
                          <a:cs typeface="Consolas"/>
                          <a:sym typeface="Consolas"/>
                        </a:rPr>
                        <a:t>.boton, .boton--aceptar, .boton--cancelar </a:t>
                      </a:r>
                      <a:r>
                        <a:rPr lang="es" sz="1150">
                          <a:solidFill>
                            <a:srgbClr val="0000FF"/>
                          </a:solidFill>
                          <a:latin typeface="Consolas"/>
                          <a:ea typeface="Consolas"/>
                          <a:cs typeface="Consolas"/>
                          <a:sym typeface="Consolas"/>
                        </a:rPr>
                        <a:t>{</a:t>
                      </a:r>
                      <a:endParaRPr sz="11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50">
                          <a:solidFill>
                            <a:srgbClr val="0000FF"/>
                          </a:solidFill>
                          <a:latin typeface="Consolas"/>
                          <a:ea typeface="Consolas"/>
                          <a:cs typeface="Consolas"/>
                          <a:sym typeface="Consolas"/>
                        </a:rPr>
                        <a:t>width:200px;</a:t>
                      </a:r>
                      <a:endParaRPr sz="11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50">
                          <a:solidFill>
                            <a:srgbClr val="0000FF"/>
                          </a:solidFill>
                          <a:latin typeface="Consolas"/>
                          <a:ea typeface="Consolas"/>
                          <a:cs typeface="Consolas"/>
                          <a:sym typeface="Consolas"/>
                        </a:rPr>
                        <a:t>	height:50px;</a:t>
                      </a:r>
                      <a:endParaRPr sz="11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50">
                          <a:solidFill>
                            <a:srgbClr val="0000FF"/>
                          </a:solidFill>
                          <a:latin typeface="Consolas"/>
                          <a:ea typeface="Consolas"/>
                          <a:cs typeface="Consolas"/>
                          <a:sym typeface="Consolas"/>
                        </a:rPr>
                        <a:t>	background-color:white;</a:t>
                      </a:r>
                      <a:endParaRPr sz="11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50">
                          <a:solidFill>
                            <a:srgbClr val="0000FF"/>
                          </a:solidFill>
                          <a:latin typeface="Consolas"/>
                          <a:ea typeface="Consolas"/>
                          <a:cs typeface="Consolas"/>
                          <a:sym typeface="Consolas"/>
                        </a:rPr>
                        <a:t>	text-align:center;</a:t>
                      </a:r>
                      <a:endParaRPr sz="11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50">
                          <a:solidFill>
                            <a:srgbClr val="0000FF"/>
                          </a:solidFill>
                          <a:latin typeface="Consolas"/>
                          <a:ea typeface="Consolas"/>
                          <a:cs typeface="Consolas"/>
                          <a:sym typeface="Consolas"/>
                        </a:rPr>
                        <a:t>	color:black;</a:t>
                      </a:r>
                      <a:endParaRPr sz="11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50">
                          <a:solidFill>
                            <a:srgbClr val="0000FF"/>
                          </a:solidFill>
                          <a:latin typeface="Consolas"/>
                          <a:ea typeface="Consolas"/>
                          <a:cs typeface="Consolas"/>
                          <a:sym typeface="Consolas"/>
                        </a:rPr>
                        <a:t>	border-radius:20px;</a:t>
                      </a:r>
                      <a:endParaRPr sz="11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50">
                          <a:solidFill>
                            <a:srgbClr val="0000FF"/>
                          </a:solidFill>
                          <a:latin typeface="Consolas"/>
                          <a:ea typeface="Consolas"/>
                          <a:cs typeface="Consolas"/>
                          <a:sym typeface="Consolas"/>
                        </a:rPr>
                        <a:t>	border:1px solid black;</a:t>
                      </a:r>
                      <a:endParaRPr sz="11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50">
                          <a:solidFill>
                            <a:srgbClr val="0000FF"/>
                          </a:solidFill>
                          <a:latin typeface="Consolas"/>
                          <a:ea typeface="Consolas"/>
                          <a:cs typeface="Consolas"/>
                          <a:sym typeface="Consolas"/>
                        </a:rPr>
                        <a:t>}</a:t>
                      </a:r>
                      <a:endParaRPr sz="11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50">
                          <a:solidFill>
                            <a:srgbClr val="FF0000"/>
                          </a:solidFill>
                          <a:latin typeface="Consolas"/>
                          <a:ea typeface="Consolas"/>
                          <a:cs typeface="Consolas"/>
                          <a:sym typeface="Consolas"/>
                        </a:rPr>
                        <a:t>.boton--aceptar</a:t>
                      </a:r>
                      <a:r>
                        <a:rPr lang="es" sz="1150">
                          <a:solidFill>
                            <a:srgbClr val="0000FF"/>
                          </a:solidFill>
                          <a:latin typeface="Consolas"/>
                          <a:ea typeface="Consolas"/>
                          <a:cs typeface="Consolas"/>
                          <a:sym typeface="Consolas"/>
                        </a:rPr>
                        <a:t>{</a:t>
                      </a:r>
                      <a:endParaRPr sz="11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50">
                          <a:solidFill>
                            <a:srgbClr val="0000FF"/>
                          </a:solidFill>
                          <a:latin typeface="Consolas"/>
                          <a:ea typeface="Consolas"/>
                          <a:cs typeface="Consolas"/>
                          <a:sym typeface="Consolas"/>
                        </a:rPr>
                        <a:t>	background-color:green;</a:t>
                      </a:r>
                      <a:endParaRPr sz="11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50">
                          <a:solidFill>
                            <a:srgbClr val="0000FF"/>
                          </a:solidFill>
                          <a:latin typeface="Consolas"/>
                          <a:ea typeface="Consolas"/>
                          <a:cs typeface="Consolas"/>
                          <a:sym typeface="Consolas"/>
                        </a:rPr>
                        <a:t>	color:yellow;</a:t>
                      </a:r>
                      <a:endParaRPr sz="11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50">
                          <a:solidFill>
                            <a:srgbClr val="0000FF"/>
                          </a:solidFill>
                          <a:latin typeface="Consolas"/>
                          <a:ea typeface="Consolas"/>
                          <a:cs typeface="Consolas"/>
                          <a:sym typeface="Consolas"/>
                        </a:rPr>
                        <a:t>}</a:t>
                      </a:r>
                      <a:endParaRPr sz="11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t/>
                      </a:r>
                      <a:endParaRPr sz="11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50">
                          <a:solidFill>
                            <a:srgbClr val="FF0000"/>
                          </a:solidFill>
                          <a:latin typeface="Consolas"/>
                          <a:ea typeface="Consolas"/>
                          <a:cs typeface="Consolas"/>
                          <a:sym typeface="Consolas"/>
                        </a:rPr>
                        <a:t>.boton--cancelar</a:t>
                      </a:r>
                      <a:r>
                        <a:rPr lang="es" sz="1150">
                          <a:solidFill>
                            <a:srgbClr val="0000FF"/>
                          </a:solidFill>
                          <a:latin typeface="Consolas"/>
                          <a:ea typeface="Consolas"/>
                          <a:cs typeface="Consolas"/>
                          <a:sym typeface="Consolas"/>
                        </a:rPr>
                        <a:t>{</a:t>
                      </a:r>
                      <a:endParaRPr sz="11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50">
                          <a:solidFill>
                            <a:srgbClr val="0000FF"/>
                          </a:solidFill>
                          <a:latin typeface="Consolas"/>
                          <a:ea typeface="Consolas"/>
                          <a:cs typeface="Consolas"/>
                          <a:sym typeface="Consolas"/>
                        </a:rPr>
                        <a:t>	background-color:red;</a:t>
                      </a:r>
                      <a:endParaRPr sz="11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50">
                          <a:solidFill>
                            <a:srgbClr val="0000FF"/>
                          </a:solidFill>
                          <a:latin typeface="Consolas"/>
                          <a:ea typeface="Consolas"/>
                          <a:cs typeface="Consolas"/>
                          <a:sym typeface="Consolas"/>
                        </a:rPr>
                        <a:t>	color:yellow;</a:t>
                      </a:r>
                      <a:endParaRPr sz="115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150">
                          <a:solidFill>
                            <a:srgbClr val="0000FF"/>
                          </a:solidFill>
                          <a:latin typeface="Consolas"/>
                          <a:ea typeface="Consolas"/>
                          <a:cs typeface="Consolas"/>
                          <a:sym typeface="Consolas"/>
                        </a:rPr>
                        <a:t>}</a:t>
                      </a:r>
                      <a:endParaRPr sz="1600">
                        <a:solidFill>
                          <a:srgbClr val="0000FF"/>
                        </a:solidFill>
                        <a:latin typeface="Consolas"/>
                        <a:ea typeface="Consolas"/>
                        <a:cs typeface="Consolas"/>
                        <a:sym typeface="Consolas"/>
                      </a:endParaRPr>
                    </a:p>
                  </a:txBody>
                  <a:tcPr marT="63500" marB="63500" marR="63500" marL="63500">
                    <a:lnL cap="flat" cmpd="sng">
                      <a:solidFill>
                        <a:srgbClr val="E8E7E3"/>
                      </a:solidFill>
                      <a:prstDash val="solid"/>
                      <a:round/>
                      <a:headEnd len="sm" w="sm" type="none"/>
                      <a:tailEnd len="sm" w="sm" type="none"/>
                    </a:lnL>
                    <a:lnR cap="flat" cmpd="sng">
                      <a:solidFill>
                        <a:srgbClr val="E8E7E3"/>
                      </a:solidFill>
                      <a:prstDash val="solid"/>
                      <a:round/>
                      <a:headEnd len="sm" w="sm" type="none"/>
                      <a:tailEnd len="sm" w="sm" type="none"/>
                    </a:lnR>
                    <a:lnT cap="flat" cmpd="sng">
                      <a:solidFill>
                        <a:srgbClr val="E8E7E3"/>
                      </a:solidFill>
                      <a:prstDash val="solid"/>
                      <a:round/>
                      <a:headEnd len="sm" w="sm" type="none"/>
                      <a:tailEnd len="sm" w="sm" type="none"/>
                    </a:lnT>
                    <a:lnB cap="flat" cmpd="sng">
                      <a:solidFill>
                        <a:srgbClr val="E8E7E3"/>
                      </a:solidFill>
                      <a:prstDash val="solid"/>
                      <a:round/>
                      <a:headEnd len="sm" w="sm" type="none"/>
                      <a:tailEnd len="sm" w="sm" type="none"/>
                    </a:lnB>
                    <a:solidFill>
                      <a:srgbClr val="EEEEEE"/>
                    </a:solidFill>
                  </a:tcPr>
                </a:tc>
              </a:tr>
              <a:tr h="4422750">
                <a:tc vMerge="1"/>
              </a:tr>
            </a:tbl>
          </a:graphicData>
        </a:graphic>
      </p:graphicFrame>
      <p:sp>
        <p:nvSpPr>
          <p:cNvPr id="635" name="Google Shape;635;p85"/>
          <p:cNvSpPr txBox="1"/>
          <p:nvPr/>
        </p:nvSpPr>
        <p:spPr>
          <a:xfrm>
            <a:off x="2486950" y="4647300"/>
            <a:ext cx="861600" cy="496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350">
                <a:latin typeface="DM Sans"/>
                <a:ea typeface="DM Sans"/>
                <a:cs typeface="DM Sans"/>
                <a:sym typeface="DM Sans"/>
              </a:rPr>
              <a:t>SCSS</a:t>
            </a:r>
            <a:endParaRPr sz="1350">
              <a:latin typeface="DM Sans"/>
              <a:ea typeface="DM Sans"/>
              <a:cs typeface="DM Sans"/>
              <a:sym typeface="DM Sans"/>
            </a:endParaRPr>
          </a:p>
        </p:txBody>
      </p:sp>
      <p:sp>
        <p:nvSpPr>
          <p:cNvPr id="636" name="Google Shape;636;p85"/>
          <p:cNvSpPr txBox="1"/>
          <p:nvPr/>
        </p:nvSpPr>
        <p:spPr>
          <a:xfrm>
            <a:off x="7125350" y="4129350"/>
            <a:ext cx="3000000" cy="392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 sz="1350">
                <a:solidFill>
                  <a:schemeClr val="dk1"/>
                </a:solidFill>
                <a:latin typeface="DM Sans"/>
                <a:ea typeface="DM Sans"/>
                <a:cs typeface="DM Sans"/>
                <a:sym typeface="DM Sans"/>
              </a:rPr>
              <a:t>CSS</a:t>
            </a:r>
            <a:endParaRPr sz="1350">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6"/>
          <p:cNvSpPr txBox="1"/>
          <p:nvPr/>
        </p:nvSpPr>
        <p:spPr>
          <a:xfrm>
            <a:off x="476250" y="265125"/>
            <a:ext cx="8670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Extend en Bootstrap</a:t>
            </a:r>
            <a:endParaRPr b="1" sz="4000">
              <a:solidFill>
                <a:schemeClr val="dk1"/>
              </a:solidFill>
              <a:latin typeface="DM Sans"/>
              <a:ea typeface="DM Sans"/>
              <a:cs typeface="DM Sans"/>
              <a:sym typeface="DM Sans"/>
            </a:endParaRPr>
          </a:p>
        </p:txBody>
      </p:sp>
      <p:pic>
        <p:nvPicPr>
          <p:cNvPr id="642" name="Google Shape;642;p86"/>
          <p:cNvPicPr preferRelativeResize="0"/>
          <p:nvPr/>
        </p:nvPicPr>
        <p:blipFill>
          <a:blip r:embed="rId3">
            <a:alphaModFix/>
          </a:blip>
          <a:stretch>
            <a:fillRect/>
          </a:stretch>
        </p:blipFill>
        <p:spPr>
          <a:xfrm>
            <a:off x="1993938" y="1279250"/>
            <a:ext cx="5156125" cy="3578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8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Mixins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Mixins</a:t>
            </a:r>
            <a:endParaRPr b="1" i="0" sz="4000" u="none" cap="none" strike="noStrike">
              <a:solidFill>
                <a:schemeClr val="dk1"/>
              </a:solidFill>
              <a:latin typeface="DM Sans"/>
              <a:ea typeface="DM Sans"/>
              <a:cs typeface="DM Sans"/>
              <a:sym typeface="DM Sans"/>
            </a:endParaRPr>
          </a:p>
        </p:txBody>
      </p:sp>
      <p:sp>
        <p:nvSpPr>
          <p:cNvPr id="653" name="Google Shape;653;p88"/>
          <p:cNvSpPr txBox="1"/>
          <p:nvPr/>
        </p:nvSpPr>
        <p:spPr>
          <a:xfrm>
            <a:off x="473350" y="1908175"/>
            <a:ext cx="4689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Te permiten definir estilos que pueden ser reutilizados en tu proyecto. Una de las mayores diferencias con los Extend, es que los Mixins pueden recibir argumentos, los cuales nos permitirán producir una gran variedad de estilos con unas simples líneas.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Mixins</a:t>
            </a:r>
            <a:endParaRPr b="1" i="0" sz="4000" u="none" cap="none" strike="noStrike">
              <a:solidFill>
                <a:schemeClr val="dk1"/>
              </a:solidFill>
              <a:latin typeface="DM Sans"/>
              <a:ea typeface="DM Sans"/>
              <a:cs typeface="DM Sans"/>
              <a:sym typeface="DM Sans"/>
            </a:endParaRPr>
          </a:p>
        </p:txBody>
      </p:sp>
      <p:sp>
        <p:nvSpPr>
          <p:cNvPr id="659" name="Google Shape;659;p89"/>
          <p:cNvSpPr txBox="1"/>
          <p:nvPr/>
        </p:nvSpPr>
        <p:spPr>
          <a:xfrm>
            <a:off x="543300" y="1515475"/>
            <a:ext cx="66885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Ya tenemos un poco más claro cuales son las diferencias entre estas importantes características de SASS. Recuerden que utilizaremos: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graphicFrame>
        <p:nvGraphicFramePr>
          <p:cNvPr id="660" name="Google Shape;660;p89"/>
          <p:cNvGraphicFramePr/>
          <p:nvPr/>
        </p:nvGraphicFramePr>
        <p:xfrm>
          <a:off x="856725" y="2264225"/>
          <a:ext cx="3000000" cy="3000000"/>
        </p:xfrm>
        <a:graphic>
          <a:graphicData uri="http://schemas.openxmlformats.org/drawingml/2006/table">
            <a:tbl>
              <a:tblPr>
                <a:noFill/>
                <a:tableStyleId>{AAADC181-7238-43EF-9FEE-F97023ED79BC}</a:tableStyleId>
              </a:tblPr>
              <a:tblGrid>
                <a:gridCol w="3619500"/>
                <a:gridCol w="3619500"/>
              </a:tblGrid>
              <a:tr h="2267450">
                <a:tc>
                  <a:txBody>
                    <a:bodyPr/>
                    <a:lstStyle/>
                    <a:p>
                      <a:pPr indent="0" lvl="0" marL="0" rtl="0" algn="ctr">
                        <a:lnSpc>
                          <a:spcPct val="115000"/>
                        </a:lnSpc>
                        <a:spcBef>
                          <a:spcPts val="0"/>
                        </a:spcBef>
                        <a:spcAft>
                          <a:spcPts val="0"/>
                        </a:spcAft>
                        <a:buNone/>
                      </a:pPr>
                      <a:r>
                        <a:rPr b="1" lang="es" sz="1350">
                          <a:solidFill>
                            <a:srgbClr val="000000"/>
                          </a:solidFill>
                          <a:highlight>
                            <a:schemeClr val="accent4"/>
                          </a:highlight>
                          <a:latin typeface="DM Sans"/>
                          <a:ea typeface="DM Sans"/>
                          <a:cs typeface="DM Sans"/>
                          <a:sym typeface="DM Sans"/>
                        </a:rPr>
                        <a:t>Extends</a:t>
                      </a:r>
                      <a:endParaRPr b="1" sz="1350">
                        <a:solidFill>
                          <a:srgbClr val="000000"/>
                        </a:solidFill>
                        <a:highlight>
                          <a:schemeClr val="accent4"/>
                        </a:highlight>
                        <a:latin typeface="DM Sans"/>
                        <a:ea typeface="DM Sans"/>
                        <a:cs typeface="DM Sans"/>
                        <a:sym typeface="DM Sans"/>
                      </a:endParaRPr>
                    </a:p>
                    <a:p>
                      <a:pPr indent="0" lvl="0" marL="0" rtl="0" algn="ctr">
                        <a:lnSpc>
                          <a:spcPct val="115000"/>
                        </a:lnSpc>
                        <a:spcBef>
                          <a:spcPts val="0"/>
                        </a:spcBef>
                        <a:spcAft>
                          <a:spcPts val="0"/>
                        </a:spcAft>
                        <a:buNone/>
                      </a:pPr>
                      <a:r>
                        <a:t/>
                      </a:r>
                      <a:endParaRPr b="1" sz="1350">
                        <a:solidFill>
                          <a:srgbClr val="000000"/>
                        </a:solidFill>
                        <a:latin typeface="DM Sans"/>
                        <a:ea typeface="DM Sans"/>
                        <a:cs typeface="DM Sans"/>
                        <a:sym typeface="DM Sans"/>
                      </a:endParaRPr>
                    </a:p>
                    <a:p>
                      <a:pPr indent="0" lvl="0" marL="0" rtl="0" algn="ctr">
                        <a:lnSpc>
                          <a:spcPct val="115000"/>
                        </a:lnSpc>
                        <a:spcBef>
                          <a:spcPts val="0"/>
                        </a:spcBef>
                        <a:spcAft>
                          <a:spcPts val="0"/>
                        </a:spcAft>
                        <a:buNone/>
                      </a:pPr>
                      <a:r>
                        <a:rPr lang="es" sz="1350">
                          <a:solidFill>
                            <a:srgbClr val="000000"/>
                          </a:solidFill>
                          <a:latin typeface="DM Sans"/>
                          <a:ea typeface="DM Sans"/>
                          <a:cs typeface="DM Sans"/>
                          <a:sym typeface="DM Sans"/>
                        </a:rPr>
                        <a:t>Para compartir fragmentos de estilos idénticos entre componentes. </a:t>
                      </a:r>
                      <a:endParaRPr sz="1350">
                        <a:solidFill>
                          <a:srgbClr val="000000"/>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19050">
                      <a:solidFill>
                        <a:srgbClr val="EF89D2"/>
                      </a:solidFill>
                      <a:prstDash val="solid"/>
                      <a:round/>
                      <a:headEnd len="sm" w="sm" type="none"/>
                      <a:tailEnd len="sm" w="sm" type="none"/>
                    </a:lnL>
                    <a:lnR cap="flat" cmpd="sng" w="19050">
                      <a:solidFill>
                        <a:srgbClr val="EF89D2"/>
                      </a:solidFill>
                      <a:prstDash val="solid"/>
                      <a:round/>
                      <a:headEnd len="sm" w="sm" type="none"/>
                      <a:tailEnd len="sm" w="sm" type="none"/>
                    </a:lnR>
                    <a:lnT cap="flat" cmpd="sng" w="19050">
                      <a:solidFill>
                        <a:srgbClr val="EF89D2"/>
                      </a:solidFill>
                      <a:prstDash val="solid"/>
                      <a:round/>
                      <a:headEnd len="sm" w="sm" type="none"/>
                      <a:tailEnd len="sm" w="sm" type="none"/>
                    </a:lnT>
                    <a:lnB cap="flat" cmpd="sng" w="19050">
                      <a:solidFill>
                        <a:srgbClr val="EF89D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s" sz="1350">
                          <a:solidFill>
                            <a:srgbClr val="000000"/>
                          </a:solidFill>
                          <a:highlight>
                            <a:schemeClr val="accent4"/>
                          </a:highlight>
                          <a:latin typeface="DM Sans"/>
                          <a:ea typeface="DM Sans"/>
                          <a:cs typeface="DM Sans"/>
                          <a:sym typeface="DM Sans"/>
                        </a:rPr>
                        <a:t>Mixins</a:t>
                      </a:r>
                      <a:r>
                        <a:rPr lang="es" sz="1350">
                          <a:solidFill>
                            <a:srgbClr val="000000"/>
                          </a:solidFill>
                          <a:highlight>
                            <a:schemeClr val="accent4"/>
                          </a:highlight>
                          <a:latin typeface="DM Sans"/>
                          <a:ea typeface="DM Sans"/>
                          <a:cs typeface="DM Sans"/>
                          <a:sym typeface="DM Sans"/>
                        </a:rPr>
                        <a:t> </a:t>
                      </a:r>
                      <a:endParaRPr sz="1350">
                        <a:solidFill>
                          <a:srgbClr val="000000"/>
                        </a:solidFill>
                        <a:highlight>
                          <a:schemeClr val="accent4"/>
                        </a:highlight>
                        <a:latin typeface="DM Sans"/>
                        <a:ea typeface="DM Sans"/>
                        <a:cs typeface="DM Sans"/>
                        <a:sym typeface="DM Sans"/>
                      </a:endParaRPr>
                    </a:p>
                    <a:p>
                      <a:pPr indent="0" lvl="0" marL="0" rtl="0" algn="ctr">
                        <a:lnSpc>
                          <a:spcPct val="115000"/>
                        </a:lnSpc>
                        <a:spcBef>
                          <a:spcPts val="0"/>
                        </a:spcBef>
                        <a:spcAft>
                          <a:spcPts val="0"/>
                        </a:spcAft>
                        <a:buNone/>
                      </a:pPr>
                      <a:r>
                        <a:t/>
                      </a:r>
                      <a:endParaRPr sz="1350">
                        <a:solidFill>
                          <a:srgbClr val="000000"/>
                        </a:solidFill>
                        <a:latin typeface="DM Sans"/>
                        <a:ea typeface="DM Sans"/>
                        <a:cs typeface="DM Sans"/>
                        <a:sym typeface="DM Sans"/>
                      </a:endParaRPr>
                    </a:p>
                    <a:p>
                      <a:pPr indent="0" lvl="0" marL="0" rtl="0" algn="ctr">
                        <a:lnSpc>
                          <a:spcPct val="115000"/>
                        </a:lnSpc>
                        <a:spcBef>
                          <a:spcPts val="0"/>
                        </a:spcBef>
                        <a:spcAft>
                          <a:spcPts val="0"/>
                        </a:spcAft>
                        <a:buNone/>
                      </a:pPr>
                      <a:r>
                        <a:rPr lang="es" sz="1350">
                          <a:solidFill>
                            <a:srgbClr val="000000"/>
                          </a:solidFill>
                          <a:latin typeface="DM Sans"/>
                          <a:ea typeface="DM Sans"/>
                          <a:cs typeface="DM Sans"/>
                          <a:sym typeface="DM Sans"/>
                        </a:rPr>
                        <a:t>Para reutilizar fragmentos de estilos que puedan tener un resultado diferente en cada lugar donde los declaremos.</a:t>
                      </a:r>
                      <a:endParaRPr sz="1350">
                        <a:latin typeface="DM Sans"/>
                        <a:ea typeface="DM Sans"/>
                        <a:cs typeface="DM Sans"/>
                        <a:sym typeface="DM Sans"/>
                      </a:endParaRPr>
                    </a:p>
                  </a:txBody>
                  <a:tcPr marT="91425" marB="91425" marR="91425" marL="91425">
                    <a:lnL cap="flat" cmpd="sng" w="19050">
                      <a:solidFill>
                        <a:srgbClr val="EF89D2"/>
                      </a:solidFill>
                      <a:prstDash val="solid"/>
                      <a:round/>
                      <a:headEnd len="sm" w="sm" type="none"/>
                      <a:tailEnd len="sm" w="sm" type="none"/>
                    </a:lnL>
                    <a:lnR cap="flat" cmpd="sng" w="19050">
                      <a:solidFill>
                        <a:srgbClr val="EF89D2"/>
                      </a:solidFill>
                      <a:prstDash val="solid"/>
                      <a:round/>
                      <a:headEnd len="sm" w="sm" type="none"/>
                      <a:tailEnd len="sm" w="sm" type="none"/>
                    </a:lnR>
                    <a:lnT cap="flat" cmpd="sng" w="19050">
                      <a:solidFill>
                        <a:srgbClr val="EF89D2"/>
                      </a:solidFill>
                      <a:prstDash val="solid"/>
                      <a:round/>
                      <a:headEnd len="sm" w="sm" type="none"/>
                      <a:tailEnd len="sm" w="sm" type="none"/>
                    </a:lnT>
                    <a:lnB cap="flat" cmpd="sng" w="19050">
                      <a:solidFill>
                        <a:srgbClr val="EF89D2"/>
                      </a:solidFill>
                      <a:prstDash val="solid"/>
                      <a:round/>
                      <a:headEnd len="sm" w="sm" type="none"/>
                      <a:tailEnd len="sm" w="sm" type="none"/>
                    </a:lnB>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graphicFrame>
        <p:nvGraphicFramePr>
          <p:cNvPr id="665" name="Google Shape;665;p90"/>
          <p:cNvGraphicFramePr/>
          <p:nvPr/>
        </p:nvGraphicFramePr>
        <p:xfrm>
          <a:off x="5080425" y="1970525"/>
          <a:ext cx="3000000" cy="3000000"/>
        </p:xfrm>
        <a:graphic>
          <a:graphicData uri="http://schemas.openxmlformats.org/drawingml/2006/table">
            <a:tbl>
              <a:tblPr>
                <a:noFill/>
                <a:tableStyleId>{B145FC6A-6DB4-4818-96F9-3445A3A90CAD}</a:tableStyleId>
              </a:tblPr>
              <a:tblGrid>
                <a:gridCol w="2953175"/>
              </a:tblGrid>
              <a:tr h="12700">
                <a:tc rowSpan="2">
                  <a:txBody>
                    <a:bodyPr/>
                    <a:lstStyle/>
                    <a:p>
                      <a:pPr indent="0" lvl="0" marL="0" rtl="0" algn="just">
                        <a:lnSpc>
                          <a:spcPct val="135714"/>
                        </a:lnSpc>
                        <a:spcBef>
                          <a:spcPts val="0"/>
                        </a:spcBef>
                        <a:spcAft>
                          <a:spcPts val="0"/>
                        </a:spcAft>
                        <a:buNone/>
                      </a:pPr>
                      <a:r>
                        <a:rPr lang="es" sz="1600">
                          <a:solidFill>
                            <a:srgbClr val="FF0000"/>
                          </a:solidFill>
                          <a:latin typeface="Consolas"/>
                          <a:ea typeface="Consolas"/>
                          <a:cs typeface="Consolas"/>
                          <a:sym typeface="Consolas"/>
                        </a:rPr>
                        <a:t>.box</a:t>
                      </a:r>
                      <a:r>
                        <a:rPr lang="es" sz="1600">
                          <a:solidFill>
                            <a:srgbClr val="0000FF"/>
                          </a:solidFill>
                          <a:latin typeface="Consolas"/>
                          <a:ea typeface="Consolas"/>
                          <a:cs typeface="Consolas"/>
                          <a:sym typeface="Consolas"/>
                        </a:rPr>
                        <a:t> {</a:t>
                      </a:r>
                      <a:endParaRPr sz="16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600">
                          <a:solidFill>
                            <a:srgbClr val="FF0000"/>
                          </a:solidFill>
                          <a:latin typeface="Consolas"/>
                          <a:ea typeface="Consolas"/>
                          <a:cs typeface="Consolas"/>
                          <a:sym typeface="Consolas"/>
                        </a:rPr>
                        <a:t>	</a:t>
                      </a:r>
                      <a:r>
                        <a:rPr lang="es" sz="1600">
                          <a:solidFill>
                            <a:srgbClr val="0000FF"/>
                          </a:solidFill>
                          <a:latin typeface="Consolas"/>
                          <a:ea typeface="Consolas"/>
                          <a:cs typeface="Consolas"/>
                          <a:sym typeface="Consolas"/>
                        </a:rPr>
                        <a:t>Display:flex;</a:t>
                      </a:r>
                      <a:endParaRPr sz="16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600">
                          <a:solidFill>
                            <a:srgbClr val="0000FF"/>
                          </a:solidFill>
                          <a:latin typeface="Consolas"/>
                          <a:ea typeface="Consolas"/>
                          <a:cs typeface="Consolas"/>
                          <a:sym typeface="Consolas"/>
                        </a:rPr>
                        <a:t>flex-direction:row;</a:t>
                      </a:r>
                      <a:endParaRPr sz="16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600">
                          <a:solidFill>
                            <a:srgbClr val="0000FF"/>
                          </a:solidFill>
                          <a:latin typeface="Consolas"/>
                          <a:ea typeface="Consolas"/>
                          <a:cs typeface="Consolas"/>
                          <a:sym typeface="Consolas"/>
                        </a:rPr>
                        <a:t>justify-content:center;</a:t>
                      </a:r>
                      <a:endParaRPr sz="16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600">
                          <a:solidFill>
                            <a:srgbClr val="0000FF"/>
                          </a:solidFill>
                          <a:latin typeface="Consolas"/>
                          <a:ea typeface="Consolas"/>
                          <a:cs typeface="Consolas"/>
                          <a:sym typeface="Consolas"/>
                        </a:rPr>
                        <a:t>}</a:t>
                      </a:r>
                      <a:endParaRPr sz="1600">
                        <a:solidFill>
                          <a:srgbClr val="0000FF"/>
                        </a:solidFill>
                        <a:latin typeface="Consolas"/>
                        <a:ea typeface="Consolas"/>
                        <a:cs typeface="Consolas"/>
                        <a:sym typeface="Consolas"/>
                      </a:endParaRPr>
                    </a:p>
                  </a:txBody>
                  <a:tcPr marT="63500" marB="63500" marR="63500" marL="63500">
                    <a:solidFill>
                      <a:srgbClr val="EEEEEE"/>
                    </a:solidFill>
                  </a:tcPr>
                </a:tc>
              </a:tr>
              <a:tr h="330200">
                <a:tc vMerge="1"/>
              </a:tr>
            </a:tbl>
          </a:graphicData>
        </a:graphic>
      </p:graphicFrame>
      <p:graphicFrame>
        <p:nvGraphicFramePr>
          <p:cNvPr id="666" name="Google Shape;666;p90"/>
          <p:cNvGraphicFramePr/>
          <p:nvPr/>
        </p:nvGraphicFramePr>
        <p:xfrm>
          <a:off x="964488" y="1484000"/>
          <a:ext cx="3000000" cy="3000000"/>
        </p:xfrm>
        <a:graphic>
          <a:graphicData uri="http://schemas.openxmlformats.org/drawingml/2006/table">
            <a:tbl>
              <a:tblPr>
                <a:noFill/>
                <a:tableStyleId>{B145FC6A-6DB4-4818-96F9-3445A3A90CAD}</a:tableStyleId>
              </a:tblPr>
              <a:tblGrid>
                <a:gridCol w="3488975"/>
              </a:tblGrid>
              <a:tr h="13000">
                <a:tc rowSpan="2">
                  <a:txBody>
                    <a:bodyPr/>
                    <a:lstStyle/>
                    <a:p>
                      <a:pPr indent="0" lvl="0" marL="0" rtl="0" algn="just">
                        <a:lnSpc>
                          <a:spcPct val="135714"/>
                        </a:lnSpc>
                        <a:spcBef>
                          <a:spcPts val="0"/>
                        </a:spcBef>
                        <a:spcAft>
                          <a:spcPts val="0"/>
                        </a:spcAft>
                        <a:buClr>
                          <a:srgbClr val="000000"/>
                        </a:buClr>
                        <a:buSzPts val="1100"/>
                        <a:buFont typeface="Arial"/>
                        <a:buNone/>
                      </a:pPr>
                      <a:r>
                        <a:rPr lang="es" sz="1600">
                          <a:solidFill>
                            <a:srgbClr val="FF0000"/>
                          </a:solidFill>
                          <a:latin typeface="Consolas"/>
                          <a:ea typeface="Consolas"/>
                          <a:cs typeface="Consolas"/>
                          <a:sym typeface="Consolas"/>
                        </a:rPr>
                        <a:t>@mixin flex-row-center{</a:t>
                      </a:r>
                      <a:endParaRPr sz="1600">
                        <a:solidFill>
                          <a:srgbClr val="FF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600">
                          <a:solidFill>
                            <a:srgbClr val="FF0000"/>
                          </a:solidFill>
                          <a:latin typeface="Consolas"/>
                          <a:ea typeface="Consolas"/>
                          <a:cs typeface="Consolas"/>
                          <a:sym typeface="Consolas"/>
                        </a:rPr>
                        <a:t>	</a:t>
                      </a:r>
                      <a:r>
                        <a:rPr lang="es" sz="1600">
                          <a:solidFill>
                            <a:srgbClr val="0000FF"/>
                          </a:solidFill>
                          <a:latin typeface="Consolas"/>
                          <a:ea typeface="Consolas"/>
                          <a:cs typeface="Consolas"/>
                          <a:sym typeface="Consolas"/>
                        </a:rPr>
                        <a:t>display:flex;</a:t>
                      </a:r>
                      <a:endParaRPr sz="16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600">
                          <a:solidFill>
                            <a:srgbClr val="0000FF"/>
                          </a:solidFill>
                          <a:latin typeface="Consolas"/>
                          <a:ea typeface="Consolas"/>
                          <a:cs typeface="Consolas"/>
                          <a:sym typeface="Consolas"/>
                        </a:rPr>
                        <a:t>	flex-direction:row;</a:t>
                      </a:r>
                      <a:endParaRPr sz="16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600">
                          <a:solidFill>
                            <a:srgbClr val="0000FF"/>
                          </a:solidFill>
                          <a:latin typeface="Consolas"/>
                          <a:ea typeface="Consolas"/>
                          <a:cs typeface="Consolas"/>
                          <a:sym typeface="Consolas"/>
                        </a:rPr>
                        <a:t>	justify-content:center;</a:t>
                      </a:r>
                      <a:endParaRPr sz="16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600">
                          <a:solidFill>
                            <a:srgbClr val="FF0000"/>
                          </a:solidFill>
                          <a:latin typeface="Consolas"/>
                          <a:ea typeface="Consolas"/>
                          <a:cs typeface="Consolas"/>
                          <a:sym typeface="Consolas"/>
                        </a:rPr>
                        <a:t>}</a:t>
                      </a:r>
                      <a:endParaRPr sz="1600">
                        <a:solidFill>
                          <a:srgbClr val="FF0000"/>
                        </a:solidFill>
                        <a:latin typeface="Consolas"/>
                        <a:ea typeface="Consolas"/>
                        <a:cs typeface="Consolas"/>
                        <a:sym typeface="Consolas"/>
                      </a:endParaRPr>
                    </a:p>
                    <a:p>
                      <a:pPr indent="0" lvl="0" marL="0" rtl="0" algn="just">
                        <a:lnSpc>
                          <a:spcPct val="135714"/>
                        </a:lnSpc>
                        <a:spcBef>
                          <a:spcPts val="0"/>
                        </a:spcBef>
                        <a:spcAft>
                          <a:spcPts val="0"/>
                        </a:spcAft>
                        <a:buNone/>
                      </a:pPr>
                      <a:r>
                        <a:rPr lang="es" sz="1600">
                          <a:solidFill>
                            <a:srgbClr val="FF0000"/>
                          </a:solidFill>
                          <a:latin typeface="Consolas"/>
                          <a:ea typeface="Consolas"/>
                          <a:cs typeface="Consolas"/>
                          <a:sym typeface="Consolas"/>
                        </a:rPr>
                        <a:t>.box</a:t>
                      </a:r>
                      <a:r>
                        <a:rPr lang="es" sz="1600">
                          <a:solidFill>
                            <a:srgbClr val="0000FF"/>
                          </a:solidFill>
                          <a:latin typeface="Consolas"/>
                          <a:ea typeface="Consolas"/>
                          <a:cs typeface="Consolas"/>
                          <a:sym typeface="Consolas"/>
                        </a:rPr>
                        <a:t> {</a:t>
                      </a:r>
                      <a:endParaRPr sz="16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600">
                          <a:solidFill>
                            <a:srgbClr val="0000FF"/>
                          </a:solidFill>
                          <a:latin typeface="Consolas"/>
                          <a:ea typeface="Consolas"/>
                          <a:cs typeface="Consolas"/>
                          <a:sym typeface="Consolas"/>
                        </a:rPr>
                        <a:t>   </a:t>
                      </a:r>
                      <a:r>
                        <a:rPr lang="es" sz="1600">
                          <a:solidFill>
                            <a:srgbClr val="FF0000"/>
                          </a:solidFill>
                          <a:latin typeface="Consolas"/>
                          <a:ea typeface="Consolas"/>
                          <a:cs typeface="Consolas"/>
                          <a:sym typeface="Consolas"/>
                        </a:rPr>
                        <a:t>@include flex-row-center;</a:t>
                      </a:r>
                      <a:endParaRPr sz="16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600">
                          <a:solidFill>
                            <a:srgbClr val="0000FF"/>
                          </a:solidFill>
                          <a:latin typeface="Consolas"/>
                          <a:ea typeface="Consolas"/>
                          <a:cs typeface="Consolas"/>
                          <a:sym typeface="Consolas"/>
                        </a:rPr>
                        <a:t>}</a:t>
                      </a:r>
                      <a:endParaRPr sz="1600">
                        <a:solidFill>
                          <a:srgbClr val="0000FF"/>
                        </a:solidFill>
                        <a:latin typeface="Consolas"/>
                        <a:ea typeface="Consolas"/>
                        <a:cs typeface="Consolas"/>
                        <a:sym typeface="Consolas"/>
                      </a:endParaRPr>
                    </a:p>
                  </a:txBody>
                  <a:tcPr marT="63500" marB="63500" marR="63500" marL="63500">
                    <a:solidFill>
                      <a:srgbClr val="EEEEEE"/>
                    </a:solidFill>
                  </a:tcPr>
                </a:tc>
              </a:tr>
              <a:tr h="3162625">
                <a:tc vMerge="1"/>
              </a:tr>
            </a:tbl>
          </a:graphicData>
        </a:graphic>
      </p:graphicFrame>
      <p:sp>
        <p:nvSpPr>
          <p:cNvPr id="667" name="Google Shape;667;p90"/>
          <p:cNvSpPr txBox="1"/>
          <p:nvPr/>
        </p:nvSpPr>
        <p:spPr>
          <a:xfrm>
            <a:off x="473350" y="619525"/>
            <a:ext cx="8670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Mixins sin parámetros</a:t>
            </a:r>
            <a:endParaRPr b="1" sz="4000">
              <a:solidFill>
                <a:schemeClr val="dk1"/>
              </a:solidFill>
              <a:latin typeface="DM Sans"/>
              <a:ea typeface="DM Sans"/>
              <a:cs typeface="DM Sans"/>
              <a:sym typeface="DM Sans"/>
            </a:endParaRPr>
          </a:p>
        </p:txBody>
      </p:sp>
      <p:sp>
        <p:nvSpPr>
          <p:cNvPr id="668" name="Google Shape;668;p90"/>
          <p:cNvSpPr txBox="1"/>
          <p:nvPr/>
        </p:nvSpPr>
        <p:spPr>
          <a:xfrm>
            <a:off x="3544100" y="4094850"/>
            <a:ext cx="861600" cy="496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350">
                <a:latin typeface="DM Sans"/>
                <a:ea typeface="DM Sans"/>
                <a:cs typeface="DM Sans"/>
                <a:sym typeface="DM Sans"/>
              </a:rPr>
              <a:t>SCSS</a:t>
            </a:r>
            <a:endParaRPr sz="1350">
              <a:latin typeface="DM Sans"/>
              <a:ea typeface="DM Sans"/>
              <a:cs typeface="DM Sans"/>
              <a:sym typeface="DM Sans"/>
            </a:endParaRPr>
          </a:p>
        </p:txBody>
      </p:sp>
      <p:sp>
        <p:nvSpPr>
          <p:cNvPr id="669" name="Google Shape;669;p90"/>
          <p:cNvSpPr txBox="1"/>
          <p:nvPr/>
        </p:nvSpPr>
        <p:spPr>
          <a:xfrm>
            <a:off x="7334000" y="3458700"/>
            <a:ext cx="699600" cy="496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350">
                <a:latin typeface="DM Sans"/>
                <a:ea typeface="DM Sans"/>
                <a:cs typeface="DM Sans"/>
                <a:sym typeface="DM Sans"/>
              </a:rPr>
              <a:t>CSS</a:t>
            </a:r>
            <a:endParaRPr sz="1350">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1"/>
          <p:cNvSpPr txBox="1"/>
          <p:nvPr/>
        </p:nvSpPr>
        <p:spPr>
          <a:xfrm>
            <a:off x="473350" y="619525"/>
            <a:ext cx="8670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Mixins con parámetros</a:t>
            </a:r>
            <a:endParaRPr b="1" sz="4000">
              <a:solidFill>
                <a:schemeClr val="dk1"/>
              </a:solidFill>
              <a:latin typeface="DM Sans"/>
              <a:ea typeface="DM Sans"/>
              <a:cs typeface="DM Sans"/>
              <a:sym typeface="DM Sans"/>
            </a:endParaRPr>
          </a:p>
        </p:txBody>
      </p:sp>
      <p:graphicFrame>
        <p:nvGraphicFramePr>
          <p:cNvPr id="675" name="Google Shape;675;p91"/>
          <p:cNvGraphicFramePr/>
          <p:nvPr/>
        </p:nvGraphicFramePr>
        <p:xfrm>
          <a:off x="1433938" y="1561000"/>
          <a:ext cx="3000000" cy="3000000"/>
        </p:xfrm>
        <a:graphic>
          <a:graphicData uri="http://schemas.openxmlformats.org/drawingml/2006/table">
            <a:tbl>
              <a:tblPr>
                <a:noFill/>
                <a:tableStyleId>{B145FC6A-6DB4-4818-96F9-3445A3A90CAD}</a:tableStyleId>
              </a:tblPr>
              <a:tblGrid>
                <a:gridCol w="3488975"/>
              </a:tblGrid>
              <a:tr h="13700">
                <a:tc rowSpan="2">
                  <a:txBody>
                    <a:bodyPr/>
                    <a:lstStyle/>
                    <a:p>
                      <a:pPr indent="0" lvl="0" marL="0" rtl="0" algn="just">
                        <a:lnSpc>
                          <a:spcPct val="135714"/>
                        </a:lnSpc>
                        <a:spcBef>
                          <a:spcPts val="0"/>
                        </a:spcBef>
                        <a:spcAft>
                          <a:spcPts val="0"/>
                        </a:spcAft>
                        <a:buNone/>
                      </a:pPr>
                      <a:r>
                        <a:rPr lang="es" sz="1600">
                          <a:solidFill>
                            <a:srgbClr val="FF0000"/>
                          </a:solidFill>
                          <a:latin typeface="Consolas"/>
                          <a:ea typeface="Consolas"/>
                          <a:cs typeface="Consolas"/>
                          <a:sym typeface="Consolas"/>
                        </a:rPr>
                        <a:t>@mixin sizes</a:t>
                      </a:r>
                      <a:r>
                        <a:rPr lang="es" sz="1600">
                          <a:solidFill>
                            <a:srgbClr val="0000FF"/>
                          </a:solidFill>
                          <a:latin typeface="Consolas"/>
                          <a:ea typeface="Consolas"/>
                          <a:cs typeface="Consolas"/>
                          <a:sym typeface="Consolas"/>
                        </a:rPr>
                        <a:t>($width, $height) {</a:t>
                      </a:r>
                      <a:endParaRPr sz="16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600">
                          <a:solidFill>
                            <a:srgbClr val="0000FF"/>
                          </a:solidFill>
                          <a:latin typeface="Consolas"/>
                          <a:ea typeface="Consolas"/>
                          <a:cs typeface="Consolas"/>
                          <a:sym typeface="Consolas"/>
                        </a:rPr>
                        <a:t>   height: $height;</a:t>
                      </a:r>
                      <a:endParaRPr sz="16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600">
                          <a:solidFill>
                            <a:srgbClr val="0000FF"/>
                          </a:solidFill>
                          <a:latin typeface="Consolas"/>
                          <a:ea typeface="Consolas"/>
                          <a:cs typeface="Consolas"/>
                          <a:sym typeface="Consolas"/>
                        </a:rPr>
                        <a:t>   width: $width;</a:t>
                      </a:r>
                      <a:endParaRPr sz="16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600">
                          <a:solidFill>
                            <a:srgbClr val="0000FF"/>
                          </a:solidFill>
                          <a:latin typeface="Consolas"/>
                          <a:ea typeface="Consolas"/>
                          <a:cs typeface="Consolas"/>
                          <a:sym typeface="Consolas"/>
                        </a:rPr>
                        <a:t>}</a:t>
                      </a:r>
                      <a:endParaRPr sz="16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600">
                          <a:solidFill>
                            <a:srgbClr val="FF0000"/>
                          </a:solidFill>
                          <a:latin typeface="Consolas"/>
                          <a:ea typeface="Consolas"/>
                          <a:cs typeface="Consolas"/>
                          <a:sym typeface="Consolas"/>
                        </a:rPr>
                        <a:t>.box</a:t>
                      </a:r>
                      <a:r>
                        <a:rPr lang="es" sz="1600">
                          <a:solidFill>
                            <a:srgbClr val="0000FF"/>
                          </a:solidFill>
                          <a:latin typeface="Consolas"/>
                          <a:ea typeface="Consolas"/>
                          <a:cs typeface="Consolas"/>
                          <a:sym typeface="Consolas"/>
                        </a:rPr>
                        <a:t> {</a:t>
                      </a:r>
                      <a:endParaRPr sz="16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600">
                          <a:solidFill>
                            <a:srgbClr val="0000FF"/>
                          </a:solidFill>
                          <a:latin typeface="Consolas"/>
                          <a:ea typeface="Consolas"/>
                          <a:cs typeface="Consolas"/>
                          <a:sym typeface="Consolas"/>
                        </a:rPr>
                        <a:t>   </a:t>
                      </a:r>
                      <a:r>
                        <a:rPr lang="es" sz="1600">
                          <a:solidFill>
                            <a:srgbClr val="FF0000"/>
                          </a:solidFill>
                          <a:latin typeface="Consolas"/>
                          <a:ea typeface="Consolas"/>
                          <a:cs typeface="Consolas"/>
                          <a:sym typeface="Consolas"/>
                        </a:rPr>
                        <a:t>@include sizes</a:t>
                      </a:r>
                      <a:r>
                        <a:rPr lang="es" sz="1600">
                          <a:solidFill>
                            <a:srgbClr val="0000FF"/>
                          </a:solidFill>
                          <a:latin typeface="Consolas"/>
                          <a:ea typeface="Consolas"/>
                          <a:cs typeface="Consolas"/>
                          <a:sym typeface="Consolas"/>
                        </a:rPr>
                        <a:t>(500px, 50px);</a:t>
                      </a:r>
                      <a:endParaRPr sz="16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600">
                          <a:solidFill>
                            <a:srgbClr val="0000FF"/>
                          </a:solidFill>
                          <a:latin typeface="Consolas"/>
                          <a:ea typeface="Consolas"/>
                          <a:cs typeface="Consolas"/>
                          <a:sym typeface="Consolas"/>
                        </a:rPr>
                        <a:t>}</a:t>
                      </a:r>
                      <a:endParaRPr sz="1600">
                        <a:solidFill>
                          <a:srgbClr val="0000FF"/>
                        </a:solidFill>
                        <a:latin typeface="Consolas"/>
                        <a:ea typeface="Consolas"/>
                        <a:cs typeface="Consolas"/>
                        <a:sym typeface="Consolas"/>
                      </a:endParaRPr>
                    </a:p>
                  </a:txBody>
                  <a:tcPr marT="63500" marB="63500" marR="63500" marL="63500">
                    <a:solidFill>
                      <a:srgbClr val="EEEEEE"/>
                    </a:solidFill>
                  </a:tcPr>
                </a:tc>
              </a:tr>
              <a:tr h="2927200">
                <a:tc vMerge="1"/>
              </a:tr>
            </a:tbl>
          </a:graphicData>
        </a:graphic>
      </p:graphicFrame>
      <p:graphicFrame>
        <p:nvGraphicFramePr>
          <p:cNvPr id="676" name="Google Shape;676;p91"/>
          <p:cNvGraphicFramePr/>
          <p:nvPr/>
        </p:nvGraphicFramePr>
        <p:xfrm>
          <a:off x="5539675" y="2155488"/>
          <a:ext cx="3000000" cy="3000000"/>
        </p:xfrm>
        <a:graphic>
          <a:graphicData uri="http://schemas.openxmlformats.org/drawingml/2006/table">
            <a:tbl>
              <a:tblPr>
                <a:noFill/>
                <a:tableStyleId>{B145FC6A-6DB4-4818-96F9-3445A3A90CAD}</a:tableStyleId>
              </a:tblPr>
              <a:tblGrid>
                <a:gridCol w="2028250"/>
              </a:tblGrid>
              <a:tr h="13800">
                <a:tc rowSpan="2">
                  <a:txBody>
                    <a:bodyPr/>
                    <a:lstStyle/>
                    <a:p>
                      <a:pPr indent="0" lvl="0" marL="0" rtl="0" algn="just">
                        <a:lnSpc>
                          <a:spcPct val="135714"/>
                        </a:lnSpc>
                        <a:spcBef>
                          <a:spcPts val="0"/>
                        </a:spcBef>
                        <a:spcAft>
                          <a:spcPts val="0"/>
                        </a:spcAft>
                        <a:buNone/>
                      </a:pPr>
                      <a:r>
                        <a:rPr lang="es" sz="1500">
                          <a:solidFill>
                            <a:srgbClr val="FF0000"/>
                          </a:solidFill>
                          <a:latin typeface="Consolas"/>
                          <a:ea typeface="Consolas"/>
                          <a:cs typeface="Consolas"/>
                          <a:sym typeface="Consolas"/>
                        </a:rPr>
                        <a:t>.box</a:t>
                      </a:r>
                      <a:r>
                        <a:rPr lang="es" sz="1500">
                          <a:solidFill>
                            <a:srgbClr val="0000FF"/>
                          </a:solidFill>
                          <a:latin typeface="Consolas"/>
                          <a:ea typeface="Consolas"/>
                          <a:cs typeface="Consolas"/>
                          <a:sym typeface="Consolas"/>
                        </a:rPr>
                        <a:t> {</a:t>
                      </a:r>
                      <a:endParaRPr sz="15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500">
                          <a:solidFill>
                            <a:srgbClr val="0000FF"/>
                          </a:solidFill>
                          <a:latin typeface="Consolas"/>
                          <a:ea typeface="Consolas"/>
                          <a:cs typeface="Consolas"/>
                          <a:sym typeface="Consolas"/>
                        </a:rPr>
                        <a:t>      height: 50px;</a:t>
                      </a:r>
                      <a:endParaRPr sz="15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500">
                          <a:solidFill>
                            <a:srgbClr val="0000FF"/>
                          </a:solidFill>
                          <a:latin typeface="Consolas"/>
                          <a:ea typeface="Consolas"/>
                          <a:cs typeface="Consolas"/>
                          <a:sym typeface="Consolas"/>
                        </a:rPr>
                        <a:t>      width: 500px;</a:t>
                      </a:r>
                      <a:endParaRPr sz="1500">
                        <a:solidFill>
                          <a:srgbClr val="0000FF"/>
                        </a:solidFill>
                        <a:latin typeface="Consolas"/>
                        <a:ea typeface="Consolas"/>
                        <a:cs typeface="Consolas"/>
                        <a:sym typeface="Consolas"/>
                      </a:endParaRPr>
                    </a:p>
                    <a:p>
                      <a:pPr indent="0" lvl="0" marL="0" rtl="0" algn="just">
                        <a:lnSpc>
                          <a:spcPct val="135714"/>
                        </a:lnSpc>
                        <a:spcBef>
                          <a:spcPts val="0"/>
                        </a:spcBef>
                        <a:spcAft>
                          <a:spcPts val="0"/>
                        </a:spcAft>
                        <a:buNone/>
                      </a:pPr>
                      <a:r>
                        <a:rPr lang="es" sz="1500">
                          <a:solidFill>
                            <a:srgbClr val="0000FF"/>
                          </a:solidFill>
                          <a:latin typeface="Consolas"/>
                          <a:ea typeface="Consolas"/>
                          <a:cs typeface="Consolas"/>
                          <a:sym typeface="Consolas"/>
                        </a:rPr>
                        <a:t>}</a:t>
                      </a:r>
                      <a:endParaRPr sz="1500">
                        <a:solidFill>
                          <a:srgbClr val="0000FF"/>
                        </a:solidFill>
                        <a:latin typeface="Consolas"/>
                        <a:ea typeface="Consolas"/>
                        <a:cs typeface="Consolas"/>
                        <a:sym typeface="Consolas"/>
                      </a:endParaRPr>
                    </a:p>
                  </a:txBody>
                  <a:tcPr marT="63500" marB="63500" marR="63500" marL="63500">
                    <a:solidFill>
                      <a:srgbClr val="EEEEEE"/>
                    </a:solidFill>
                  </a:tcPr>
                </a:tc>
              </a:tr>
              <a:tr h="1738125">
                <a:tc vMerge="1"/>
              </a:tr>
            </a:tbl>
          </a:graphicData>
        </a:graphic>
      </p:graphicFrame>
      <p:sp>
        <p:nvSpPr>
          <p:cNvPr id="677" name="Google Shape;677;p91"/>
          <p:cNvSpPr txBox="1"/>
          <p:nvPr/>
        </p:nvSpPr>
        <p:spPr>
          <a:xfrm>
            <a:off x="4061325" y="4005700"/>
            <a:ext cx="861600" cy="496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350">
                <a:latin typeface="DM Sans"/>
                <a:ea typeface="DM Sans"/>
                <a:cs typeface="DM Sans"/>
                <a:sym typeface="DM Sans"/>
              </a:rPr>
              <a:t>SCSS</a:t>
            </a:r>
            <a:endParaRPr sz="1350">
              <a:latin typeface="DM Sans"/>
              <a:ea typeface="DM Sans"/>
              <a:cs typeface="DM Sans"/>
              <a:sym typeface="DM Sans"/>
            </a:endParaRPr>
          </a:p>
        </p:txBody>
      </p:sp>
      <p:sp>
        <p:nvSpPr>
          <p:cNvPr id="678" name="Google Shape;678;p91"/>
          <p:cNvSpPr txBox="1"/>
          <p:nvPr/>
        </p:nvSpPr>
        <p:spPr>
          <a:xfrm>
            <a:off x="6868325" y="3411225"/>
            <a:ext cx="699600" cy="496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350">
                <a:latin typeface="DM Sans"/>
                <a:ea typeface="DM Sans"/>
                <a:cs typeface="DM Sans"/>
                <a:sym typeface="DM Sans"/>
              </a:rPr>
              <a:t>CSS</a:t>
            </a:r>
            <a:endParaRPr sz="1350">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2"/>
          <p:cNvSpPr txBox="1"/>
          <p:nvPr/>
        </p:nvSpPr>
        <p:spPr>
          <a:xfrm>
            <a:off x="476250" y="245975"/>
            <a:ext cx="8670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Mixins en Bootstrap</a:t>
            </a:r>
            <a:endParaRPr b="1" sz="4000">
              <a:solidFill>
                <a:schemeClr val="dk1"/>
              </a:solidFill>
              <a:latin typeface="DM Sans"/>
              <a:ea typeface="DM Sans"/>
              <a:cs typeface="DM Sans"/>
              <a:sym typeface="DM Sans"/>
            </a:endParaRPr>
          </a:p>
        </p:txBody>
      </p:sp>
      <p:pic>
        <p:nvPicPr>
          <p:cNvPr id="684" name="Google Shape;684;p92"/>
          <p:cNvPicPr preferRelativeResize="0"/>
          <p:nvPr/>
        </p:nvPicPr>
        <p:blipFill rotWithShape="1">
          <a:blip r:embed="rId3">
            <a:alphaModFix/>
          </a:blip>
          <a:srcRect b="0" l="0" r="5437" t="0"/>
          <a:stretch/>
        </p:blipFill>
        <p:spPr>
          <a:xfrm>
            <a:off x="1639725" y="1188050"/>
            <a:ext cx="5864525" cy="3471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es SASS?</a:t>
            </a:r>
            <a:endParaRPr b="1" i="0" sz="4000" u="none" cap="none" strike="noStrike">
              <a:solidFill>
                <a:schemeClr val="dk1"/>
              </a:solidFill>
              <a:latin typeface="DM Sans"/>
              <a:ea typeface="DM Sans"/>
              <a:cs typeface="DM Sans"/>
              <a:sym typeface="DM Sans"/>
            </a:endParaRPr>
          </a:p>
        </p:txBody>
      </p:sp>
      <p:sp>
        <p:nvSpPr>
          <p:cNvPr id="125" name="Google Shape;125;p21"/>
          <p:cNvSpPr txBox="1"/>
          <p:nvPr/>
        </p:nvSpPr>
        <p:spPr>
          <a:xfrm>
            <a:off x="457725" y="2211625"/>
            <a:ext cx="4730100" cy="1847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Es un preprocesador de CSS que te permite escribir un código, el cual luego se transforma (se compila) en un archivo de CSS puro.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Esto genera un código más limpio y sencillo de mantener y editar, a través de una estructura ordenada, usando un lenguaje de estilos.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126" name="Google Shape;126;p21"/>
          <p:cNvSpPr txBox="1"/>
          <p:nvPr/>
        </p:nvSpPr>
        <p:spPr>
          <a:xfrm>
            <a:off x="262100" y="4770950"/>
            <a:ext cx="322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latin typeface="DM Sans"/>
                <a:ea typeface="DM Sans"/>
                <a:cs typeface="DM Sans"/>
                <a:sym typeface="DM Sans"/>
              </a:rPr>
              <a:t>Fuente imagen: </a:t>
            </a:r>
            <a:r>
              <a:rPr lang="es" sz="1100" u="sng">
                <a:solidFill>
                  <a:schemeClr val="hlink"/>
                </a:solidFill>
                <a:latin typeface="DM Sans"/>
                <a:ea typeface="DM Sans"/>
                <a:cs typeface="DM Sans"/>
                <a:sym typeface="DM Sans"/>
                <a:hlinkClick r:id="rId3"/>
              </a:rPr>
              <a:t>Freepik</a:t>
            </a:r>
            <a:endParaRPr sz="1100">
              <a:latin typeface="DM Sans"/>
              <a:ea typeface="DM Sans"/>
              <a:cs typeface="DM Sans"/>
              <a:sym typeface="DM Sans"/>
            </a:endParaRPr>
          </a:p>
        </p:txBody>
      </p:sp>
      <p:pic>
        <p:nvPicPr>
          <p:cNvPr id="127" name="Google Shape;127;p21"/>
          <p:cNvPicPr preferRelativeResize="0"/>
          <p:nvPr/>
        </p:nvPicPr>
        <p:blipFill>
          <a:blip r:embed="rId4">
            <a:alphaModFix/>
          </a:blip>
          <a:stretch>
            <a:fillRect/>
          </a:stretch>
        </p:blipFill>
        <p:spPr>
          <a:xfrm>
            <a:off x="5370600" y="1702050"/>
            <a:ext cx="2223226" cy="22232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690" name="Google Shape;690;p93"/>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¡Vamos a practicar lo visto! Profe, puede hacer una demostración en vivo utilizando maps + extends + each 🖳</a:t>
            </a:r>
            <a:endParaRPr b="1" i="0" sz="2500" u="none" cap="none" strike="noStrike">
              <a:solidFill>
                <a:srgbClr val="B7B7B7"/>
              </a:solidFill>
              <a:latin typeface="Helvetica Neue"/>
              <a:ea typeface="Helvetica Neue"/>
              <a:cs typeface="Helvetica Neue"/>
              <a:sym typeface="Helvetica Neue"/>
            </a:endParaRPr>
          </a:p>
        </p:txBody>
      </p:sp>
      <p:grpSp>
        <p:nvGrpSpPr>
          <p:cNvPr id="691" name="Google Shape;691;p93"/>
          <p:cNvGrpSpPr/>
          <p:nvPr/>
        </p:nvGrpSpPr>
        <p:grpSpPr>
          <a:xfrm>
            <a:off x="473351" y="619523"/>
            <a:ext cx="738900" cy="738900"/>
            <a:chOff x="473351" y="619523"/>
            <a:chExt cx="738900" cy="738900"/>
          </a:xfrm>
        </p:grpSpPr>
        <p:sp>
          <p:nvSpPr>
            <p:cNvPr id="692" name="Google Shape;692;p9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3" name="Google Shape;693;p9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9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95"/>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#Coderalert</a:t>
            </a:r>
            <a:endParaRPr b="1" i="0" sz="3500" u="none" cap="none" strike="noStrike">
              <a:solidFill>
                <a:srgbClr val="EAFF6A"/>
              </a:solidFill>
              <a:latin typeface="DM Sans"/>
              <a:ea typeface="DM Sans"/>
              <a:cs typeface="DM Sans"/>
              <a:sym typeface="DM Sans"/>
            </a:endParaRPr>
          </a:p>
        </p:txBody>
      </p:sp>
      <p:sp>
        <p:nvSpPr>
          <p:cNvPr id="704" name="Google Shape;704;p95"/>
          <p:cNvSpPr txBox="1"/>
          <p:nvPr/>
        </p:nvSpPr>
        <p:spPr>
          <a:xfrm>
            <a:off x="1212250" y="1490050"/>
            <a:ext cx="71694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0"/>
              <a:buFont typeface="Arial"/>
              <a:buNone/>
            </a:pPr>
            <a:r>
              <a:rPr lang="es" sz="2500">
                <a:solidFill>
                  <a:srgbClr val="9E9E9E"/>
                </a:solidFill>
                <a:latin typeface="DM Sans"/>
                <a:ea typeface="DM Sans"/>
                <a:cs typeface="DM Sans"/>
                <a:sym typeface="DM Sans"/>
              </a:rPr>
              <a:t>Ingresa al manual de prácticas y realiza la séptima actividad ”Aplicando SASS”. Ten en cuenta que el desarrollo de la misma será importante para la resolución del Proyecto Final.</a:t>
            </a:r>
            <a:endParaRPr sz="2500">
              <a:solidFill>
                <a:srgbClr val="B7B7B7"/>
              </a:solidFill>
              <a:latin typeface="DM Sans"/>
              <a:ea typeface="DM Sans"/>
              <a:cs typeface="DM Sans"/>
              <a:sym typeface="DM Sans"/>
            </a:endParaRPr>
          </a:p>
        </p:txBody>
      </p:sp>
      <p:grpSp>
        <p:nvGrpSpPr>
          <p:cNvPr id="705" name="Google Shape;705;p95"/>
          <p:cNvGrpSpPr/>
          <p:nvPr/>
        </p:nvGrpSpPr>
        <p:grpSpPr>
          <a:xfrm>
            <a:off x="543106" y="716450"/>
            <a:ext cx="669148" cy="614370"/>
            <a:chOff x="5855025" y="2172613"/>
            <a:chExt cx="1088400" cy="1057800"/>
          </a:xfrm>
        </p:grpSpPr>
        <p:sp>
          <p:nvSpPr>
            <p:cNvPr id="706" name="Google Shape;706;p95"/>
            <p:cNvSpPr/>
            <p:nvPr/>
          </p:nvSpPr>
          <p:spPr>
            <a:xfrm>
              <a:off x="5855025" y="2172613"/>
              <a:ext cx="1088400" cy="1057800"/>
            </a:xfrm>
            <a:prstGeom prst="ellipse">
              <a:avLst/>
            </a:prstGeom>
            <a:solidFill>
              <a:srgbClr val="EEEEEE"/>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7" name="Google Shape;707;p95"/>
            <p:cNvPicPr preferRelativeResize="0"/>
            <p:nvPr/>
          </p:nvPicPr>
          <p:blipFill>
            <a:blip r:embed="rId3">
              <a:alphaModFix/>
            </a:blip>
            <a:stretch>
              <a:fillRect/>
            </a:stretch>
          </p:blipFill>
          <p:spPr>
            <a:xfrm>
              <a:off x="6073225" y="2327338"/>
              <a:ext cx="748350" cy="748350"/>
            </a:xfrm>
            <a:prstGeom prst="rect">
              <a:avLst/>
            </a:prstGeom>
            <a:noFill/>
            <a:ln>
              <a:noFill/>
            </a:ln>
          </p:spPr>
        </p:pic>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96"/>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Aplicando SASS</a:t>
            </a:r>
            <a:endParaRPr b="1" sz="4000">
              <a:solidFill>
                <a:schemeClr val="dk1"/>
              </a:solidFill>
              <a:latin typeface="DM Sans"/>
              <a:ea typeface="DM Sans"/>
              <a:cs typeface="DM Sans"/>
              <a:sym typeface="DM Sans"/>
            </a:endParaRPr>
          </a:p>
        </p:txBody>
      </p:sp>
      <p:pic>
        <p:nvPicPr>
          <p:cNvPr id="713" name="Google Shape;713;p9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14" name="Google Shape;714;p96"/>
          <p:cNvSpPr txBox="1"/>
          <p:nvPr/>
        </p:nvSpPr>
        <p:spPr>
          <a:xfrm>
            <a:off x="457725" y="1888800"/>
            <a:ext cx="7473300" cy="307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307975" lvl="0" marL="914400" rtl="0" algn="l">
              <a:spcBef>
                <a:spcPts val="0"/>
              </a:spcBef>
              <a:spcAft>
                <a:spcPts val="0"/>
              </a:spcAft>
              <a:buClr>
                <a:srgbClr val="EF89D2"/>
              </a:buClr>
              <a:buSzPts val="1250"/>
              <a:buFont typeface="DM Sans"/>
              <a:buChar char="✓"/>
            </a:pPr>
            <a:r>
              <a:rPr lang="es" sz="1250">
                <a:solidFill>
                  <a:schemeClr val="dk1"/>
                </a:solidFill>
                <a:latin typeface="DM Sans"/>
                <a:ea typeface="DM Sans"/>
                <a:cs typeface="DM Sans"/>
                <a:sym typeface="DM Sans"/>
              </a:rPr>
              <a:t>Configurar el proyecto para que soporte SASS. </a:t>
            </a:r>
            <a:endParaRPr sz="1250">
              <a:solidFill>
                <a:schemeClr val="dk1"/>
              </a:solidFill>
              <a:latin typeface="DM Sans"/>
              <a:ea typeface="DM Sans"/>
              <a:cs typeface="DM Sans"/>
              <a:sym typeface="DM Sans"/>
            </a:endParaRPr>
          </a:p>
          <a:p>
            <a:pPr indent="-307975" lvl="0" marL="914400" rtl="0" algn="l">
              <a:spcBef>
                <a:spcPts val="0"/>
              </a:spcBef>
              <a:spcAft>
                <a:spcPts val="0"/>
              </a:spcAft>
              <a:buClr>
                <a:srgbClr val="EF89D2"/>
              </a:buClr>
              <a:buSzPts val="1250"/>
              <a:buFont typeface="DM Sans"/>
              <a:buChar char="✓"/>
            </a:pPr>
            <a:r>
              <a:rPr lang="es" sz="1250">
                <a:solidFill>
                  <a:schemeClr val="dk1"/>
                </a:solidFill>
                <a:latin typeface="DM Sans"/>
                <a:ea typeface="DM Sans"/>
                <a:cs typeface="DM Sans"/>
                <a:sym typeface="DM Sans"/>
              </a:rPr>
              <a:t>Aplicar los conceptos vistos durante las clases de SASS en una página a elección (puedes modificar la sintaxis de tu código CSS hecho previamente y adaptarlo a las reglas de SASS). </a:t>
            </a:r>
            <a:endParaRPr sz="1250">
              <a:solidFill>
                <a:schemeClr val="dk1"/>
              </a:solidFill>
              <a:latin typeface="DM Sans"/>
              <a:ea typeface="DM Sans"/>
              <a:cs typeface="DM Sans"/>
              <a:sym typeface="DM Sans"/>
            </a:endParaRPr>
          </a:p>
          <a:p>
            <a:pPr indent="-307975" lvl="0" marL="914400" rtl="0" algn="l">
              <a:spcBef>
                <a:spcPts val="0"/>
              </a:spcBef>
              <a:spcAft>
                <a:spcPts val="0"/>
              </a:spcAft>
              <a:buClr>
                <a:srgbClr val="EF89D2"/>
              </a:buClr>
              <a:buSzPts val="1250"/>
              <a:buFont typeface="DM Sans"/>
              <a:buChar char="✓"/>
            </a:pPr>
            <a:r>
              <a:rPr lang="es" sz="1250">
                <a:solidFill>
                  <a:schemeClr val="dk1"/>
                </a:solidFill>
                <a:latin typeface="DM Sans"/>
                <a:ea typeface="DM Sans"/>
                <a:cs typeface="DM Sans"/>
                <a:sym typeface="DM Sans"/>
              </a:rPr>
              <a:t>Luego cargar todo en GitHub.</a:t>
            </a:r>
            <a:endParaRPr sz="1250">
              <a:solidFill>
                <a:schemeClr val="dk1"/>
              </a:solidFill>
              <a:latin typeface="DM Sans"/>
              <a:ea typeface="DM Sans"/>
              <a:cs typeface="DM Sans"/>
              <a:sym typeface="DM Sans"/>
            </a:endParaRPr>
          </a:p>
          <a:p>
            <a:pPr indent="0" lvl="0" marL="0" rtl="0" algn="l">
              <a:spcBef>
                <a:spcPts val="0"/>
              </a:spcBef>
              <a:spcAft>
                <a:spcPts val="0"/>
              </a:spcAft>
              <a:buNone/>
            </a:pPr>
            <a:r>
              <a:t/>
            </a:r>
            <a:endParaRPr sz="1250">
              <a:solidFill>
                <a:schemeClr val="dk1"/>
              </a:solidFill>
              <a:latin typeface="DM Sans"/>
              <a:ea typeface="DM Sans"/>
              <a:cs typeface="DM Sans"/>
              <a:sym typeface="DM Sans"/>
            </a:endParaRPr>
          </a:p>
          <a:p>
            <a:pPr indent="0" lvl="0" marL="0" rtl="0" algn="l">
              <a:spcBef>
                <a:spcPts val="0"/>
              </a:spcBef>
              <a:spcAft>
                <a:spcPts val="0"/>
              </a:spcAft>
              <a:buNone/>
            </a:pPr>
            <a:r>
              <a:rPr b="1" lang="es" sz="1250">
                <a:solidFill>
                  <a:schemeClr val="dk1"/>
                </a:solidFill>
                <a:latin typeface="DM Sans"/>
                <a:ea typeface="DM Sans"/>
                <a:cs typeface="DM Sans"/>
                <a:sym typeface="DM Sans"/>
              </a:rPr>
              <a:t>Recomendaciones:</a:t>
            </a:r>
            <a:endParaRPr b="1" sz="1250">
              <a:solidFill>
                <a:schemeClr val="dk1"/>
              </a:solidFill>
              <a:latin typeface="DM Sans"/>
              <a:ea typeface="DM Sans"/>
              <a:cs typeface="DM Sans"/>
              <a:sym typeface="DM Sans"/>
            </a:endParaRPr>
          </a:p>
          <a:p>
            <a:pPr indent="0" lvl="0" marL="914400" rtl="0" algn="l">
              <a:spcBef>
                <a:spcPts val="0"/>
              </a:spcBef>
              <a:spcAft>
                <a:spcPts val="0"/>
              </a:spcAft>
              <a:buNone/>
            </a:pPr>
            <a:r>
              <a:rPr lang="es" sz="1250">
                <a:solidFill>
                  <a:schemeClr val="dk1"/>
                </a:solidFill>
                <a:latin typeface="DM Sans"/>
                <a:ea typeface="DM Sans"/>
                <a:cs typeface="DM Sans"/>
                <a:sym typeface="DM Sans"/>
              </a:rPr>
              <a:t>-Instala SASS y crea el archivo SCSS para compilarlo en CSS. Envía ambos archivos como parte del desafío.</a:t>
            </a:r>
            <a:endParaRPr sz="1250">
              <a:solidFill>
                <a:schemeClr val="dk1"/>
              </a:solidFill>
              <a:latin typeface="DM Sans"/>
              <a:ea typeface="DM Sans"/>
              <a:cs typeface="DM Sans"/>
              <a:sym typeface="DM Sans"/>
            </a:endParaRPr>
          </a:p>
          <a:p>
            <a:pPr indent="0" lvl="0" marL="914400" rtl="0" algn="l">
              <a:spcBef>
                <a:spcPts val="0"/>
              </a:spcBef>
              <a:spcAft>
                <a:spcPts val="0"/>
              </a:spcAft>
              <a:buNone/>
            </a:pPr>
            <a:r>
              <a:rPr lang="es" sz="1250">
                <a:solidFill>
                  <a:schemeClr val="dk1"/>
                </a:solidFill>
                <a:latin typeface="DM Sans"/>
                <a:ea typeface="DM Sans"/>
                <a:cs typeface="DM Sans"/>
                <a:sym typeface="DM Sans"/>
              </a:rPr>
              <a:t>-Aplica algún concepto que incorpora SASS: genera los partials a partir de la idea de componentes, usa variables para aplicarla como valor a una propiedad y/o usa el selector &amp; dentro de un nesting. Utiliza un condicional y/o un mixin.</a:t>
            </a:r>
            <a:endParaRPr sz="1250">
              <a:solidFill>
                <a:schemeClr val="dk1"/>
              </a:solidFill>
              <a:latin typeface="DM Sans"/>
              <a:ea typeface="DM Sans"/>
              <a:cs typeface="DM Sans"/>
              <a:sym typeface="DM Sans"/>
            </a:endParaRPr>
          </a:p>
          <a:p>
            <a:pPr indent="0" lvl="0" marL="914400" rtl="0" algn="l">
              <a:spcBef>
                <a:spcPts val="0"/>
              </a:spcBef>
              <a:spcAft>
                <a:spcPts val="0"/>
              </a:spcAft>
              <a:buNone/>
            </a:pPr>
            <a:r>
              <a:t/>
            </a:r>
            <a:endParaRPr sz="12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150">
                <a:solidFill>
                  <a:schemeClr val="dk1"/>
                </a:solidFill>
                <a:highlight>
                  <a:srgbClr val="EAFF6A"/>
                </a:highlight>
                <a:latin typeface="DM Sans"/>
                <a:ea typeface="DM Sans"/>
                <a:cs typeface="DM Sans"/>
                <a:sym typeface="DM Sans"/>
              </a:rPr>
              <a:t>Podrás encontrar un ejemplo en la carpeta de clase.</a:t>
            </a:r>
            <a:endParaRPr sz="1250">
              <a:solidFill>
                <a:schemeClr val="dk1"/>
              </a:solidFill>
              <a:highlight>
                <a:srgbClr val="EAFF6A"/>
              </a:highlight>
              <a:latin typeface="DM Sans"/>
              <a:ea typeface="DM Sans"/>
              <a:cs typeface="DM Sans"/>
              <a:sym typeface="DM Sans"/>
            </a:endParaRPr>
          </a:p>
        </p:txBody>
      </p:sp>
      <p:sp>
        <p:nvSpPr>
          <p:cNvPr id="715" name="Google Shape;715;p96"/>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716" name="Google Shape;716;p96"/>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grpSp>
        <p:nvGrpSpPr>
          <p:cNvPr id="717" name="Google Shape;717;p96"/>
          <p:cNvGrpSpPr/>
          <p:nvPr/>
        </p:nvGrpSpPr>
        <p:grpSpPr>
          <a:xfrm>
            <a:off x="8089706" y="266054"/>
            <a:ext cx="702103" cy="660429"/>
            <a:chOff x="3137108" y="2467173"/>
            <a:chExt cx="738900" cy="738900"/>
          </a:xfrm>
        </p:grpSpPr>
        <p:sp>
          <p:nvSpPr>
            <p:cNvPr id="718" name="Google Shape;718;p9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9" name="Google Shape;719;p96"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pic>
        <p:nvPicPr>
          <p:cNvPr id="724" name="Google Shape;724;p97"/>
          <p:cNvPicPr preferRelativeResize="0"/>
          <p:nvPr/>
        </p:nvPicPr>
        <p:blipFill rotWithShape="1">
          <a:blip r:embed="rId3">
            <a:alphaModFix/>
          </a:blip>
          <a:srcRect b="0" l="3325" r="0" t="931"/>
          <a:stretch/>
        </p:blipFill>
        <p:spPr>
          <a:xfrm>
            <a:off x="-8600" y="0"/>
            <a:ext cx="3314524" cy="5143501"/>
          </a:xfrm>
          <a:prstGeom prst="rect">
            <a:avLst/>
          </a:prstGeom>
          <a:noFill/>
          <a:ln>
            <a:noFill/>
          </a:ln>
        </p:spPr>
      </p:pic>
      <p:sp>
        <p:nvSpPr>
          <p:cNvPr id="725" name="Google Shape;725;p97"/>
          <p:cNvSpPr txBox="1"/>
          <p:nvPr/>
        </p:nvSpPr>
        <p:spPr>
          <a:xfrm>
            <a:off x="3641425" y="902250"/>
            <a:ext cx="4987200" cy="677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s" sz="4000">
                <a:solidFill>
                  <a:schemeClr val="dk1"/>
                </a:solidFill>
                <a:latin typeface="DM Sans"/>
                <a:ea typeface="DM Sans"/>
                <a:cs typeface="DM Sans"/>
                <a:sym typeface="DM Sans"/>
              </a:rPr>
              <a:t>Encuesta</a:t>
            </a:r>
            <a:endParaRPr b="1" sz="4000">
              <a:solidFill>
                <a:srgbClr val="83AEFB"/>
              </a:solidFill>
              <a:latin typeface="DM Sans"/>
              <a:ea typeface="DM Sans"/>
              <a:cs typeface="DM Sans"/>
              <a:sym typeface="DM Sans"/>
            </a:endParaRPr>
          </a:p>
        </p:txBody>
      </p:sp>
      <p:sp>
        <p:nvSpPr>
          <p:cNvPr id="726" name="Google Shape;726;p97"/>
          <p:cNvSpPr txBox="1"/>
          <p:nvPr/>
        </p:nvSpPr>
        <p:spPr>
          <a:xfrm>
            <a:off x="3641425" y="2021600"/>
            <a:ext cx="4987200" cy="15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Cuéntanos qué temas te resultaron más complejos de entender. </a:t>
            </a:r>
            <a:r>
              <a:rPr b="1" lang="es" sz="1350">
                <a:latin typeface="DM Sans"/>
                <a:ea typeface="DM Sans"/>
                <a:cs typeface="DM Sans"/>
                <a:sym typeface="DM Sans"/>
              </a:rPr>
              <a:t>Puedes elegir más de uno</a:t>
            </a:r>
            <a:r>
              <a:rPr lang="es" sz="1350">
                <a:latin typeface="DM Sans"/>
                <a:ea typeface="DM Sans"/>
                <a:cs typeface="DM Sans"/>
                <a:sym typeface="DM Sans"/>
              </a:rPr>
              <a:t>. Vamos a retomar aquellos temas que resultaron de mayor dificultad en el próximo AfterClass.</a:t>
            </a:r>
            <a:endParaRPr sz="1350">
              <a:latin typeface="DM Sans"/>
              <a:ea typeface="DM Sans"/>
              <a:cs typeface="DM Sans"/>
              <a:sym typeface="DM Sans"/>
            </a:endParaRPr>
          </a:p>
        </p:txBody>
      </p:sp>
      <p:pic>
        <p:nvPicPr>
          <p:cNvPr id="727" name="Google Shape;727;p97"/>
          <p:cNvPicPr preferRelativeResize="0"/>
          <p:nvPr/>
        </p:nvPicPr>
        <p:blipFill rotWithShape="1">
          <a:blip r:embed="rId4">
            <a:alphaModFix/>
          </a:blip>
          <a:srcRect b="0" l="33171" r="23876" t="0"/>
          <a:stretch/>
        </p:blipFill>
        <p:spPr>
          <a:xfrm>
            <a:off x="-8600" y="0"/>
            <a:ext cx="3314524" cy="5143501"/>
          </a:xfrm>
          <a:prstGeom prst="rect">
            <a:avLst/>
          </a:prstGeom>
          <a:noFill/>
          <a:ln>
            <a:noFill/>
          </a:ln>
        </p:spPr>
      </p:pic>
      <p:pic>
        <p:nvPicPr>
          <p:cNvPr id="728" name="Google Shape;728;p97" title="imagen decorativa de un foco de luz"/>
          <p:cNvPicPr preferRelativeResize="0"/>
          <p:nvPr/>
        </p:nvPicPr>
        <p:blipFill rotWithShape="1">
          <a:blip r:embed="rId5">
            <a:alphaModFix/>
          </a:blip>
          <a:srcRect b="0" l="29645" r="28316" t="0"/>
          <a:stretch/>
        </p:blipFill>
        <p:spPr>
          <a:xfrm>
            <a:off x="-8600" y="0"/>
            <a:ext cx="3314524" cy="5143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98"/>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highlight>
                  <a:srgbClr val="EAFF6A"/>
                </a:highlight>
                <a:latin typeface="DM Sans"/>
                <a:ea typeface="DM Sans"/>
                <a:cs typeface="DM Sans"/>
                <a:sym typeface="DM Sans"/>
              </a:rPr>
              <a:t>¿Quieres saber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Te dejamos material ampliado de la clase</a:t>
            </a:r>
            <a:endParaRPr b="1" i="0" sz="3500" u="none" cap="none" strike="noStrike">
              <a:solidFill>
                <a:schemeClr val="dk1"/>
              </a:solidFill>
              <a:latin typeface="DM Sans"/>
              <a:ea typeface="DM Sans"/>
              <a:cs typeface="DM Sans"/>
              <a:sym typeface="DM Sans"/>
            </a:endParaRPr>
          </a:p>
        </p:txBody>
      </p:sp>
      <p:grpSp>
        <p:nvGrpSpPr>
          <p:cNvPr id="734" name="Google Shape;734;p98"/>
          <p:cNvGrpSpPr/>
          <p:nvPr/>
        </p:nvGrpSpPr>
        <p:grpSpPr>
          <a:xfrm>
            <a:off x="4202550" y="994173"/>
            <a:ext cx="738900" cy="738900"/>
            <a:chOff x="4202550" y="994173"/>
            <a:chExt cx="738900" cy="738900"/>
          </a:xfrm>
        </p:grpSpPr>
        <p:sp>
          <p:nvSpPr>
            <p:cNvPr id="735" name="Google Shape;735;p9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36" name="Google Shape;736;p98"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99"/>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a:t>
            </a:r>
            <a:r>
              <a:rPr b="1" lang="es" sz="4000">
                <a:solidFill>
                  <a:schemeClr val="lt1"/>
                </a:solidFill>
                <a:latin typeface="Helvetica Neue"/>
                <a:ea typeface="Helvetica Neue"/>
                <a:cs typeface="Helvetica Neue"/>
                <a:sym typeface="Helvetica Neue"/>
              </a:rPr>
              <a:t>parte II</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742" name="Google Shape;742;p99"/>
          <p:cNvSpPr txBox="1"/>
          <p:nvPr/>
        </p:nvSpPr>
        <p:spPr>
          <a:xfrm>
            <a:off x="2109143" y="2502363"/>
            <a:ext cx="4925700" cy="6003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Aplicación de operaciones y decisiones con SASS.</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Condicionales, bucles y maps</a:t>
            </a:r>
            <a:endParaRPr sz="1350">
              <a:solidFill>
                <a:schemeClr val="lt1"/>
              </a:solidFill>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00"/>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01"/>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id="757" name="Google Shape;757;p102"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SASS</a:t>
            </a:r>
            <a:endParaRPr b="1" i="0" sz="4000" u="none" cap="none" strike="noStrike">
              <a:solidFill>
                <a:schemeClr val="dk1"/>
              </a:solidFill>
              <a:latin typeface="DM Sans"/>
              <a:ea typeface="DM Sans"/>
              <a:cs typeface="DM Sans"/>
              <a:sym typeface="DM Sans"/>
            </a:endParaRPr>
          </a:p>
        </p:txBody>
      </p:sp>
      <p:sp>
        <p:nvSpPr>
          <p:cNvPr id="133" name="Google Shape;133;p22"/>
          <p:cNvSpPr txBox="1"/>
          <p:nvPr/>
        </p:nvSpPr>
        <p:spPr>
          <a:xfrm>
            <a:off x="473350" y="1908175"/>
            <a:ext cx="3834600" cy="2262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Sass significa </a:t>
            </a:r>
            <a:r>
              <a:rPr b="1" lang="es" sz="1350">
                <a:latin typeface="DM Sans"/>
                <a:ea typeface="DM Sans"/>
                <a:cs typeface="DM Sans"/>
                <a:sym typeface="DM Sans"/>
              </a:rPr>
              <a:t>“Syntactically Awesome Stylesheets”</a:t>
            </a:r>
            <a:r>
              <a:rPr lang="es" sz="1350">
                <a:latin typeface="DM Sans"/>
                <a:ea typeface="DM Sans"/>
                <a:cs typeface="DM Sans"/>
                <a:sym typeface="DM Sans"/>
              </a:rPr>
              <a:t>. Permite crear hojas de estilos estructuradas, limpias y fáciles de mantener.</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Con SASS podrás escribir hojas de estilo que te ayudarán a generar ficheros </a:t>
            </a:r>
            <a:r>
              <a:rPr lang="es" sz="1350">
                <a:highlight>
                  <a:schemeClr val="accent6"/>
                </a:highlight>
                <a:latin typeface="DM Sans"/>
                <a:ea typeface="DM Sans"/>
                <a:cs typeface="DM Sans"/>
                <a:sym typeface="DM Sans"/>
              </a:rPr>
              <a:t>CSS más optimizados</a:t>
            </a:r>
            <a:r>
              <a:rPr lang="es" sz="1350">
                <a:latin typeface="DM Sans"/>
                <a:ea typeface="DM Sans"/>
                <a:cs typeface="DM Sans"/>
                <a:sym typeface="DM Sans"/>
              </a:rPr>
              <a:t>, incorporando mayor contenido semántico. </a:t>
            </a:r>
            <a:endParaRPr sz="1350">
              <a:latin typeface="DM Sans"/>
              <a:ea typeface="DM Sans"/>
              <a:cs typeface="DM Sans"/>
              <a:sym typeface="DM Sans"/>
            </a:endParaRPr>
          </a:p>
        </p:txBody>
      </p:sp>
      <p:sp>
        <p:nvSpPr>
          <p:cNvPr id="134" name="Google Shape;134;p22"/>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Esto permite utilizar funcionalidades que normalmente encontrarías en lenguajes de programación tradicionales, como el uso de variables, creación de funciones, etcétera.</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